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32"/>
  </p:notesMasterIdLst>
  <p:sldIdLst>
    <p:sldId id="256" r:id="rId5"/>
    <p:sldId id="294" r:id="rId6"/>
    <p:sldId id="298" r:id="rId7"/>
    <p:sldId id="297" r:id="rId8"/>
    <p:sldId id="282" r:id="rId9"/>
    <p:sldId id="287" r:id="rId10"/>
    <p:sldId id="286" r:id="rId11"/>
    <p:sldId id="314" r:id="rId12"/>
    <p:sldId id="296" r:id="rId13"/>
    <p:sldId id="262" r:id="rId14"/>
    <p:sldId id="291" r:id="rId15"/>
    <p:sldId id="292" r:id="rId16"/>
    <p:sldId id="261" r:id="rId17"/>
    <p:sldId id="271" r:id="rId18"/>
    <p:sldId id="272" r:id="rId19"/>
    <p:sldId id="305" r:id="rId20"/>
    <p:sldId id="289" r:id="rId21"/>
    <p:sldId id="299" r:id="rId22"/>
    <p:sldId id="303" r:id="rId23"/>
    <p:sldId id="304" r:id="rId24"/>
    <p:sldId id="307" r:id="rId25"/>
    <p:sldId id="308" r:id="rId26"/>
    <p:sldId id="309" r:id="rId27"/>
    <p:sldId id="313" r:id="rId28"/>
    <p:sldId id="311" r:id="rId29"/>
    <p:sldId id="312" r:id="rId30"/>
    <p:sldId id="310" r:id="rId3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2F5B6B1-2E6A-4821-B4C0-9A1D0424B145}">
          <p14:sldIdLst>
            <p14:sldId id="256"/>
            <p14:sldId id="294"/>
            <p14:sldId id="298"/>
            <p14:sldId id="297"/>
            <p14:sldId id="282"/>
            <p14:sldId id="287"/>
            <p14:sldId id="286"/>
            <p14:sldId id="314"/>
            <p14:sldId id="296"/>
            <p14:sldId id="262"/>
            <p14:sldId id="291"/>
            <p14:sldId id="292"/>
            <p14:sldId id="261"/>
            <p14:sldId id="271"/>
            <p14:sldId id="272"/>
            <p14:sldId id="305"/>
            <p14:sldId id="289"/>
            <p14:sldId id="299"/>
            <p14:sldId id="303"/>
            <p14:sldId id="304"/>
            <p14:sldId id="307"/>
            <p14:sldId id="308"/>
            <p14:sldId id="309"/>
            <p14:sldId id="313"/>
            <p14:sldId id="311"/>
            <p14:sldId id="312"/>
            <p14:sldId id="310"/>
          </p14:sldIdLst>
        </p14:section>
        <p14:section name="Untitled Section" id="{6A796747-9D58-4957-9BE3-16801236BBFF}">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ifer Hall" initials="JH" lastIdx="1" clrIdx="0">
    <p:extLst>
      <p:ext uri="{19B8F6BF-5375-455C-9EA6-DF929625EA0E}">
        <p15:presenceInfo xmlns:p15="http://schemas.microsoft.com/office/powerpoint/2012/main" userId="Jennifer Ha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8F6EED-521E-1AE2-F6A6-6F1F9222769B}" v="70" dt="2026-09-10T08:22:10.361"/>
    <p1510:client id="{00000000-0000-0000-0000-000000000000}" v="8" dt="2026-09-09T19:37:07.435"/>
    <p1510:client id="{FB148F84-8FDF-8DEA-5F74-B620A5D53DBE}" v="2" dt="2026-09-09T19:47:01.0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734"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134E67A-B9D9-4B68-9E41-984FE8B688FC}" type="datetimeFigureOut">
              <a:rPr lang="en-GB" smtClean="0"/>
              <a:t>14/09/2026</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EC963AE-F62A-4EAB-AC5B-6D28D828D08D}" type="slidenum">
              <a:rPr lang="en-GB" smtClean="0"/>
              <a:t>‹#›</a:t>
            </a:fld>
            <a:endParaRPr lang="en-GB"/>
          </a:p>
        </p:txBody>
      </p:sp>
    </p:spTree>
    <p:extLst>
      <p:ext uri="{BB962C8B-B14F-4D97-AF65-F5344CB8AC3E}">
        <p14:creationId xmlns:p14="http://schemas.microsoft.com/office/powerpoint/2010/main" val="2734194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EC963AE-F62A-4EAB-AC5B-6D28D828D08D}" type="slidenum">
              <a:rPr lang="en-GB" smtClean="0"/>
              <a:t>9</a:t>
            </a:fld>
            <a:endParaRPr lang="en-GB"/>
          </a:p>
        </p:txBody>
      </p:sp>
    </p:spTree>
    <p:extLst>
      <p:ext uri="{BB962C8B-B14F-4D97-AF65-F5344CB8AC3E}">
        <p14:creationId xmlns:p14="http://schemas.microsoft.com/office/powerpoint/2010/main" val="361182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Freeform 28"/>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EA8391-5728-4B12-90A8-517FF6A9AF2E}"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978AE5-BF9B-49AE-8AFD-8C3427DDBE7C}" type="slidenum">
              <a:rPr lang="en-GB" smtClean="0"/>
              <a:t>‹#›</a:t>
            </a:fld>
            <a:endParaRPr lang="en-GB"/>
          </a:p>
        </p:txBody>
      </p:sp>
    </p:spTree>
    <p:extLst>
      <p:ext uri="{BB962C8B-B14F-4D97-AF65-F5344CB8AC3E}">
        <p14:creationId xmlns:p14="http://schemas.microsoft.com/office/powerpoint/2010/main" val="3479078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EA8391-5728-4B12-90A8-517FF6A9AF2E}"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978AE5-BF9B-49AE-8AFD-8C3427DDBE7C}" type="slidenum">
              <a:rPr lang="en-GB" smtClean="0"/>
              <a:t>‹#›</a:t>
            </a:fld>
            <a:endParaRPr lang="en-GB"/>
          </a:p>
        </p:txBody>
      </p:sp>
    </p:spTree>
    <p:extLst>
      <p:ext uri="{BB962C8B-B14F-4D97-AF65-F5344CB8AC3E}">
        <p14:creationId xmlns:p14="http://schemas.microsoft.com/office/powerpoint/2010/main" val="1520577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EA8391-5728-4B12-90A8-517FF6A9AF2E}"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978AE5-BF9B-49AE-8AFD-8C3427DDBE7C}" type="slidenum">
              <a:rPr lang="en-GB" smtClean="0"/>
              <a:t>‹#›</a:t>
            </a:fld>
            <a:endParaRPr lang="en-GB"/>
          </a:p>
        </p:txBody>
      </p:sp>
    </p:spTree>
    <p:extLst>
      <p:ext uri="{BB962C8B-B14F-4D97-AF65-F5344CB8AC3E}">
        <p14:creationId xmlns:p14="http://schemas.microsoft.com/office/powerpoint/2010/main" val="549393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EA8391-5728-4B12-90A8-517FF6A9AF2E}"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978AE5-BF9B-49AE-8AFD-8C3427DDBE7C}" type="slidenum">
              <a:rPr lang="en-GB" smtClean="0"/>
              <a:t>‹#›</a:t>
            </a:fld>
            <a:endParaRPr lang="en-GB"/>
          </a:p>
        </p:txBody>
      </p:sp>
    </p:spTree>
    <p:extLst>
      <p:ext uri="{BB962C8B-B14F-4D97-AF65-F5344CB8AC3E}">
        <p14:creationId xmlns:p14="http://schemas.microsoft.com/office/powerpoint/2010/main" val="1050870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EA8391-5728-4B12-90A8-517FF6A9AF2E}" type="datetimeFigureOut">
              <a:rPr lang="en-GB" smtClean="0"/>
              <a:t>14/09/2026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978AE5-BF9B-49AE-8AFD-8C3427DDBE7C}" type="slidenum">
              <a:rPr lang="en-GB" smtClean="0"/>
              <a:t>‹#›</a:t>
            </a:fld>
            <a:endParaRPr lang="en-GB"/>
          </a:p>
        </p:txBody>
      </p:sp>
    </p:spTree>
    <p:extLst>
      <p:ext uri="{BB962C8B-B14F-4D97-AF65-F5344CB8AC3E}">
        <p14:creationId xmlns:p14="http://schemas.microsoft.com/office/powerpoint/2010/main" val="2759961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EA8391-5728-4B12-90A8-517FF6A9AF2E}" type="datetimeFigureOut">
              <a:rPr lang="en-GB" smtClean="0"/>
              <a:t>14/09/2026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978AE5-BF9B-49AE-8AFD-8C3427DDBE7C}" type="slidenum">
              <a:rPr lang="en-GB" smtClean="0"/>
              <a:t>‹#›</a:t>
            </a:fld>
            <a:endParaRPr lang="en-GB"/>
          </a:p>
        </p:txBody>
      </p:sp>
    </p:spTree>
    <p:extLst>
      <p:ext uri="{BB962C8B-B14F-4D97-AF65-F5344CB8AC3E}">
        <p14:creationId xmlns:p14="http://schemas.microsoft.com/office/powerpoint/2010/main" val="4049893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EA8391-5728-4B12-90A8-517FF6A9AF2E}" type="datetimeFigureOut">
              <a:rPr lang="en-GB" smtClean="0"/>
              <a:t>14/09/2026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978AE5-BF9B-49AE-8AFD-8C3427DDBE7C}" type="slidenum">
              <a:rPr lang="en-GB" smtClean="0"/>
              <a:t>‹#›</a:t>
            </a:fld>
            <a:endParaRPr lang="en-GB"/>
          </a:p>
        </p:txBody>
      </p:sp>
    </p:spTree>
    <p:extLst>
      <p:ext uri="{BB962C8B-B14F-4D97-AF65-F5344CB8AC3E}">
        <p14:creationId xmlns:p14="http://schemas.microsoft.com/office/powerpoint/2010/main" val="1025993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9BEA8391-5728-4B12-90A8-517FF6A9AF2E}"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978AE5-BF9B-49AE-8AFD-8C3427DDBE7C}" type="slidenum">
              <a:rPr lang="en-GB" smtClean="0"/>
              <a:t>‹#›</a:t>
            </a:fld>
            <a:endParaRPr lang="en-GB"/>
          </a:p>
        </p:txBody>
      </p:sp>
    </p:spTree>
    <p:extLst>
      <p:ext uri="{BB962C8B-B14F-4D97-AF65-F5344CB8AC3E}">
        <p14:creationId xmlns:p14="http://schemas.microsoft.com/office/powerpoint/2010/main" val="139999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BEA8391-5728-4B12-90A8-517FF6A9AF2E}"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978AE5-BF9B-49AE-8AFD-8C3427DDBE7C}" type="slidenum">
              <a:rPr lang="en-GB" smtClean="0"/>
              <a:t>‹#›</a:t>
            </a:fld>
            <a:endParaRPr lang="en-GB"/>
          </a:p>
        </p:txBody>
      </p:sp>
    </p:spTree>
    <p:extLst>
      <p:ext uri="{BB962C8B-B14F-4D97-AF65-F5344CB8AC3E}">
        <p14:creationId xmlns:p14="http://schemas.microsoft.com/office/powerpoint/2010/main" val="1048816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EA8391-5728-4B12-90A8-517FF6A9AF2E}"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978AE5-BF9B-49AE-8AFD-8C3427DDBE7C}" type="slidenum">
              <a:rPr lang="en-GB" smtClean="0"/>
              <a:t>‹#›</a:t>
            </a:fld>
            <a:endParaRPr lang="en-GB"/>
          </a:p>
        </p:txBody>
      </p:sp>
    </p:spTree>
    <p:extLst>
      <p:ext uri="{BB962C8B-B14F-4D97-AF65-F5344CB8AC3E}">
        <p14:creationId xmlns:p14="http://schemas.microsoft.com/office/powerpoint/2010/main" val="2956643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EA8391-5728-4B12-90A8-517FF6A9AF2E}"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978AE5-BF9B-49AE-8AFD-8C3427DDBE7C}"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821101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EA8391-5728-4B12-90A8-517FF6A9AF2E}"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978AE5-BF9B-49AE-8AFD-8C3427DDBE7C}" type="slidenum">
              <a:rPr lang="en-GB" smtClean="0"/>
              <a:t>‹#›</a:t>
            </a:fld>
            <a:endParaRPr lang="en-GB"/>
          </a:p>
        </p:txBody>
      </p:sp>
    </p:spTree>
    <p:extLst>
      <p:ext uri="{BB962C8B-B14F-4D97-AF65-F5344CB8AC3E}">
        <p14:creationId xmlns:p14="http://schemas.microsoft.com/office/powerpoint/2010/main" val="330962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EA8391-5728-4B12-90A8-517FF6A9AF2E}"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978AE5-BF9B-49AE-8AFD-8C3427DDBE7C}"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8025282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EA8391-5728-4B12-90A8-517FF6A9AF2E}"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978AE5-BF9B-49AE-8AFD-8C3427DDBE7C}" type="slidenum">
              <a:rPr lang="en-GB" smtClean="0"/>
              <a:t>‹#›</a:t>
            </a:fld>
            <a:endParaRPr lang="en-GB"/>
          </a:p>
        </p:txBody>
      </p:sp>
    </p:spTree>
    <p:extLst>
      <p:ext uri="{BB962C8B-B14F-4D97-AF65-F5344CB8AC3E}">
        <p14:creationId xmlns:p14="http://schemas.microsoft.com/office/powerpoint/2010/main" val="27522286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EA8391-5728-4B12-90A8-517FF6A9AF2E}"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978AE5-BF9B-49AE-8AFD-8C3427DDBE7C}" type="slidenum">
              <a:rPr lang="en-GB" smtClean="0"/>
              <a:t>‹#›</a:t>
            </a:fld>
            <a:endParaRPr lang="en-GB"/>
          </a:p>
        </p:txBody>
      </p:sp>
    </p:spTree>
    <p:extLst>
      <p:ext uri="{BB962C8B-B14F-4D97-AF65-F5344CB8AC3E}">
        <p14:creationId xmlns:p14="http://schemas.microsoft.com/office/powerpoint/2010/main" val="3351877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EA8391-5728-4B12-90A8-517FF6A9AF2E}"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978AE5-BF9B-49AE-8AFD-8C3427DDBE7C}" type="slidenum">
              <a:rPr lang="en-GB" smtClean="0"/>
              <a:t>‹#›</a:t>
            </a:fld>
            <a:endParaRPr lang="en-GB"/>
          </a:p>
        </p:txBody>
      </p:sp>
    </p:spTree>
    <p:extLst>
      <p:ext uri="{BB962C8B-B14F-4D97-AF65-F5344CB8AC3E}">
        <p14:creationId xmlns:p14="http://schemas.microsoft.com/office/powerpoint/2010/main" val="2567905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cxnSp>
          <p:nvCxnSpPr>
            <p:cNvPr id="7" name="Straight Connector 6"/>
            <p:cNvCxnSpPr/>
            <p:nvPr/>
          </p:nvCxnSpPr>
          <p:spPr>
            <a:xfrm flipV="1">
              <a:off x="5130830" y="4175605"/>
              <a:ext cx="4022475" cy="2682396"/>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BEA8391-5728-4B12-90A8-517FF6A9AF2E}" type="datetimeFigureOut">
              <a:rPr lang="en-GB" smtClean="0"/>
              <a:t>14/09/2026</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60978AE5-BF9B-49AE-8AFD-8C3427DDBE7C}" type="slidenum">
              <a:rPr lang="en-GB" smtClean="0"/>
              <a:t>‹#›</a:t>
            </a:fld>
            <a:endParaRPr lang="en-GB"/>
          </a:p>
        </p:txBody>
      </p:sp>
    </p:spTree>
    <p:extLst>
      <p:ext uri="{BB962C8B-B14F-4D97-AF65-F5344CB8AC3E}">
        <p14:creationId xmlns:p14="http://schemas.microsoft.com/office/powerpoint/2010/main" val="3760904460"/>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1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a:extLst>
              <a:ext uri="{FF2B5EF4-FFF2-40B4-BE49-F238E27FC236}">
                <a16:creationId xmlns:a16="http://schemas.microsoft.com/office/drawing/2014/main" id="{9E7DC70E-7F7F-4A00-8EC2-A22E85E991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7097" y="1698711"/>
            <a:ext cx="1653685" cy="221949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ee the source image">
            <a:extLst>
              <a:ext uri="{FF2B5EF4-FFF2-40B4-BE49-F238E27FC236}">
                <a16:creationId xmlns:a16="http://schemas.microsoft.com/office/drawing/2014/main" id="{0357951D-CEB3-49D0-AFB7-1E642B5CB91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58" r="5246"/>
          <a:stretch/>
        </p:blipFill>
        <p:spPr bwMode="auto">
          <a:xfrm>
            <a:off x="3610009" y="1676092"/>
            <a:ext cx="1532966" cy="225756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ee the source image">
            <a:extLst>
              <a:ext uri="{FF2B5EF4-FFF2-40B4-BE49-F238E27FC236}">
                <a16:creationId xmlns:a16="http://schemas.microsoft.com/office/drawing/2014/main" id="{4B096084-66CF-4825-9861-21D61EC6166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042" r="4263"/>
          <a:stretch/>
        </p:blipFill>
        <p:spPr bwMode="auto">
          <a:xfrm>
            <a:off x="5789136" y="1682875"/>
            <a:ext cx="1532966" cy="223533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tree with green leaves&#10;&#10;Description automatically generated">
            <a:extLst>
              <a:ext uri="{FF2B5EF4-FFF2-40B4-BE49-F238E27FC236}">
                <a16:creationId xmlns:a16="http://schemas.microsoft.com/office/drawing/2014/main" id="{34D9F028-157E-CE9E-9F72-4C058E1DEDA8}"/>
              </a:ext>
            </a:extLst>
          </p:cNvPr>
          <p:cNvPicPr>
            <a:picLocks noChangeAspect="1"/>
          </p:cNvPicPr>
          <p:nvPr/>
        </p:nvPicPr>
        <p:blipFill rotWithShape="1">
          <a:blip r:embed="rId5"/>
          <a:srcRect b="15941"/>
          <a:stretch/>
        </p:blipFill>
        <p:spPr>
          <a:xfrm>
            <a:off x="5732901" y="4323635"/>
            <a:ext cx="1671946" cy="2118775"/>
          </a:xfrm>
          <a:prstGeom prst="rect">
            <a:avLst/>
          </a:prstGeom>
        </p:spPr>
      </p:pic>
      <p:sp>
        <p:nvSpPr>
          <p:cNvPr id="4" name="TextBox 3"/>
          <p:cNvSpPr txBox="1"/>
          <p:nvPr/>
        </p:nvSpPr>
        <p:spPr>
          <a:xfrm>
            <a:off x="1193727" y="3861973"/>
            <a:ext cx="1880424" cy="461665"/>
          </a:xfrm>
          <a:prstGeom prst="rect">
            <a:avLst/>
          </a:prstGeom>
          <a:noFill/>
        </p:spPr>
        <p:txBody>
          <a:bodyPr wrap="square" lIns="91440" tIns="45720" rIns="91440" bIns="45720" rtlCol="0" anchor="t">
            <a:spAutoFit/>
          </a:bodyPr>
          <a:lstStyle/>
          <a:p>
            <a:pPr algn="ctr"/>
            <a:r>
              <a:rPr lang="en-GB" sz="2400" b="1" dirty="0">
                <a:solidFill>
                  <a:srgbClr val="FFFFFF"/>
                </a:solidFill>
                <a:latin typeface="Twinkl Cursive Looped" panose="02000000000000000000" pitchFamily="2" charset="0"/>
              </a:rPr>
              <a:t>Cedar Class</a:t>
            </a:r>
          </a:p>
        </p:txBody>
      </p:sp>
      <p:sp>
        <p:nvSpPr>
          <p:cNvPr id="14" name="TextBox 13">
            <a:extLst>
              <a:ext uri="{FF2B5EF4-FFF2-40B4-BE49-F238E27FC236}">
                <a16:creationId xmlns:a16="http://schemas.microsoft.com/office/drawing/2014/main" id="{1B254205-E771-9993-195C-6C461FC7B84A}"/>
              </a:ext>
            </a:extLst>
          </p:cNvPr>
          <p:cNvSpPr txBox="1"/>
          <p:nvPr/>
        </p:nvSpPr>
        <p:spPr>
          <a:xfrm>
            <a:off x="3502991" y="3861972"/>
            <a:ext cx="1880424" cy="461665"/>
          </a:xfrm>
          <a:prstGeom prst="rect">
            <a:avLst/>
          </a:prstGeom>
          <a:noFill/>
        </p:spPr>
        <p:txBody>
          <a:bodyPr wrap="square" lIns="91440" tIns="45720" rIns="91440" bIns="45720" rtlCol="0" anchor="t">
            <a:spAutoFit/>
          </a:bodyPr>
          <a:lstStyle/>
          <a:p>
            <a:pPr algn="ctr"/>
            <a:r>
              <a:rPr lang="en-GB" sz="2400" b="1" dirty="0">
                <a:solidFill>
                  <a:srgbClr val="FFFFFF"/>
                </a:solidFill>
                <a:latin typeface="Twinkl Cursive Looped" panose="02000000000000000000" pitchFamily="2" charset="0"/>
              </a:rPr>
              <a:t>Elm Class</a:t>
            </a:r>
          </a:p>
        </p:txBody>
      </p:sp>
      <p:sp>
        <p:nvSpPr>
          <p:cNvPr id="15" name="TextBox 14">
            <a:extLst>
              <a:ext uri="{FF2B5EF4-FFF2-40B4-BE49-F238E27FC236}">
                <a16:creationId xmlns:a16="http://schemas.microsoft.com/office/drawing/2014/main" id="{BDEAD399-5326-7ECF-2CCE-F0F2883CDA8D}"/>
              </a:ext>
            </a:extLst>
          </p:cNvPr>
          <p:cNvSpPr txBox="1"/>
          <p:nvPr/>
        </p:nvSpPr>
        <p:spPr>
          <a:xfrm>
            <a:off x="5175759" y="3861971"/>
            <a:ext cx="2751751" cy="461665"/>
          </a:xfrm>
          <a:prstGeom prst="rect">
            <a:avLst/>
          </a:prstGeom>
          <a:noFill/>
        </p:spPr>
        <p:txBody>
          <a:bodyPr wrap="square" lIns="91440" tIns="45720" rIns="91440" bIns="45720" rtlCol="0" anchor="t">
            <a:spAutoFit/>
          </a:bodyPr>
          <a:lstStyle/>
          <a:p>
            <a:pPr algn="ctr"/>
            <a:r>
              <a:rPr lang="en-GB" sz="2400" b="1" dirty="0">
                <a:solidFill>
                  <a:srgbClr val="FFFFFF"/>
                </a:solidFill>
                <a:latin typeface="Twinkl Cursive Looped" panose="02000000000000000000" pitchFamily="2" charset="0"/>
              </a:rPr>
              <a:t>Hawthorn Class</a:t>
            </a:r>
          </a:p>
        </p:txBody>
      </p:sp>
      <p:sp>
        <p:nvSpPr>
          <p:cNvPr id="6" name="Title 5">
            <a:extLst>
              <a:ext uri="{FF2B5EF4-FFF2-40B4-BE49-F238E27FC236}">
                <a16:creationId xmlns:a16="http://schemas.microsoft.com/office/drawing/2014/main" id="{5B876FCC-EFA9-4691-AAF5-833602F95CF5}"/>
              </a:ext>
            </a:extLst>
          </p:cNvPr>
          <p:cNvSpPr>
            <a:spLocks noGrp="1"/>
          </p:cNvSpPr>
          <p:nvPr>
            <p:ph type="ctrTitle"/>
          </p:nvPr>
        </p:nvSpPr>
        <p:spPr>
          <a:xfrm>
            <a:off x="1982244" y="178996"/>
            <a:ext cx="4588885" cy="1497095"/>
          </a:xfrm>
        </p:spPr>
        <p:txBody>
          <a:bodyPr/>
          <a:lstStyle/>
          <a:p>
            <a:pPr algn="ctr"/>
            <a:r>
              <a:rPr lang="en-US" dirty="0">
                <a:latin typeface="Bell MT" panose="02020503060305020303" pitchFamily="18" charset="0"/>
              </a:rPr>
              <a:t>Welcome to Key Stage 2 </a:t>
            </a:r>
          </a:p>
        </p:txBody>
      </p:sp>
      <p:pic>
        <p:nvPicPr>
          <p:cNvPr id="9" name="Picture 2" descr="Genome of Ash Tree Aids Fight against Ash Dieback Disease | Sci.News">
            <a:extLst>
              <a:ext uri="{FF2B5EF4-FFF2-40B4-BE49-F238E27FC236}">
                <a16:creationId xmlns:a16="http://schemas.microsoft.com/office/drawing/2014/main" id="{F1D9DFCA-9A30-4BFD-85AC-9A30D493C1B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16832" y="4294967"/>
            <a:ext cx="1643950" cy="219193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2DC50A42-9E1F-466C-9E24-A1597149714B}"/>
              </a:ext>
            </a:extLst>
          </p:cNvPr>
          <p:cNvSpPr/>
          <p:nvPr/>
        </p:nvSpPr>
        <p:spPr>
          <a:xfrm>
            <a:off x="1490553" y="6442415"/>
            <a:ext cx="1435008" cy="461665"/>
          </a:xfrm>
          <a:prstGeom prst="rect">
            <a:avLst/>
          </a:prstGeom>
        </p:spPr>
        <p:txBody>
          <a:bodyPr wrap="none">
            <a:spAutoFit/>
          </a:bodyPr>
          <a:lstStyle/>
          <a:p>
            <a:pPr algn="ctr"/>
            <a:r>
              <a:rPr lang="en-GB" sz="2400" b="1" dirty="0">
                <a:solidFill>
                  <a:srgbClr val="FFFFFF"/>
                </a:solidFill>
                <a:latin typeface="Twinkl Cursive Looped" panose="02000000000000000000" pitchFamily="2" charset="0"/>
              </a:rPr>
              <a:t>Ash Class </a:t>
            </a:r>
          </a:p>
        </p:txBody>
      </p:sp>
      <p:pic>
        <p:nvPicPr>
          <p:cNvPr id="13" name="Picture 4" descr="Beech">
            <a:extLst>
              <a:ext uri="{FF2B5EF4-FFF2-40B4-BE49-F238E27FC236}">
                <a16:creationId xmlns:a16="http://schemas.microsoft.com/office/drawing/2014/main" id="{AFF9C350-6218-44CE-81BA-CEF9AC22B00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10010" y="4292330"/>
            <a:ext cx="1565749" cy="218963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0E340656-A67D-4E84-89CF-904D06B7053D}"/>
              </a:ext>
            </a:extLst>
          </p:cNvPr>
          <p:cNvSpPr/>
          <p:nvPr/>
        </p:nvSpPr>
        <p:spPr>
          <a:xfrm>
            <a:off x="3574215" y="6442411"/>
            <a:ext cx="1737976" cy="461665"/>
          </a:xfrm>
          <a:prstGeom prst="rect">
            <a:avLst/>
          </a:prstGeom>
        </p:spPr>
        <p:txBody>
          <a:bodyPr wrap="none">
            <a:spAutoFit/>
          </a:bodyPr>
          <a:lstStyle/>
          <a:p>
            <a:pPr algn="ctr"/>
            <a:r>
              <a:rPr lang="en-GB" sz="2400" b="1" dirty="0">
                <a:solidFill>
                  <a:srgbClr val="FFFFFF"/>
                </a:solidFill>
                <a:latin typeface="Twinkl Cursive Looped" panose="02000000000000000000" pitchFamily="2" charset="0"/>
              </a:rPr>
              <a:t>Beech Class </a:t>
            </a:r>
          </a:p>
        </p:txBody>
      </p:sp>
      <p:sp>
        <p:nvSpPr>
          <p:cNvPr id="17" name="Rectangle 16">
            <a:extLst>
              <a:ext uri="{FF2B5EF4-FFF2-40B4-BE49-F238E27FC236}">
                <a16:creationId xmlns:a16="http://schemas.microsoft.com/office/drawing/2014/main" id="{DE1DD4AA-3F8A-4403-BC55-D4B6C5DFA3E5}"/>
              </a:ext>
            </a:extLst>
          </p:cNvPr>
          <p:cNvSpPr/>
          <p:nvPr/>
        </p:nvSpPr>
        <p:spPr>
          <a:xfrm>
            <a:off x="5789136" y="6396335"/>
            <a:ext cx="1653722" cy="461665"/>
          </a:xfrm>
          <a:prstGeom prst="rect">
            <a:avLst/>
          </a:prstGeom>
        </p:spPr>
        <p:txBody>
          <a:bodyPr wrap="none">
            <a:spAutoFit/>
          </a:bodyPr>
          <a:lstStyle/>
          <a:p>
            <a:pPr algn="ctr"/>
            <a:r>
              <a:rPr lang="en-GB" sz="2400" b="1" dirty="0">
                <a:solidFill>
                  <a:srgbClr val="FFFFFF"/>
                </a:solidFill>
                <a:latin typeface="Twinkl Cursive Looped" panose="02000000000000000000" pitchFamily="2" charset="0"/>
              </a:rPr>
              <a:t>Hazel Class </a:t>
            </a:r>
          </a:p>
        </p:txBody>
      </p:sp>
    </p:spTree>
    <p:extLst>
      <p:ext uri="{BB962C8B-B14F-4D97-AF65-F5344CB8AC3E}">
        <p14:creationId xmlns:p14="http://schemas.microsoft.com/office/powerpoint/2010/main" val="534289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5798" y="1525901"/>
            <a:ext cx="6672401" cy="1275657"/>
          </a:xfrm>
        </p:spPr>
        <p:txBody>
          <a:bodyPr vert="horz" lIns="91440" tIns="45720" rIns="91440" bIns="45720" rtlCol="0" anchor="t">
            <a:normAutofit/>
          </a:bodyPr>
          <a:lstStyle/>
          <a:p>
            <a:pPr marL="0" indent="0" algn="ctr">
              <a:buNone/>
            </a:pPr>
            <a:r>
              <a:rPr lang="en-GB" dirty="0">
                <a:latin typeface="Twinkl Cursive Looped"/>
              </a:rPr>
              <a:t>Miss Sharma</a:t>
            </a:r>
          </a:p>
          <a:p>
            <a:pPr marL="0" indent="0" algn="ctr">
              <a:buNone/>
            </a:pPr>
            <a:endParaRPr lang="en-GB" dirty="0"/>
          </a:p>
          <a:p>
            <a:pPr marL="0" indent="0" algn="ctr">
              <a:buNone/>
            </a:pPr>
            <a:endParaRPr lang="en-GB" dirty="0"/>
          </a:p>
          <a:p>
            <a:pPr marL="0" indent="0" algn="ctr">
              <a:buNone/>
            </a:pPr>
            <a:endParaRPr lang="en-GB" dirty="0">
              <a:ea typeface="Calibri"/>
              <a:cs typeface="Calibri"/>
            </a:endParaRPr>
          </a:p>
        </p:txBody>
      </p:sp>
      <p:sp>
        <p:nvSpPr>
          <p:cNvPr id="4" name="TextBox 3"/>
          <p:cNvSpPr txBox="1"/>
          <p:nvPr/>
        </p:nvSpPr>
        <p:spPr>
          <a:xfrm>
            <a:off x="2555776" y="620688"/>
            <a:ext cx="4230336" cy="646331"/>
          </a:xfrm>
          <a:prstGeom prst="rect">
            <a:avLst/>
          </a:prstGeom>
          <a:solidFill>
            <a:schemeClr val="accent2">
              <a:lumMod val="75000"/>
            </a:schemeClr>
          </a:solidFill>
        </p:spPr>
        <p:txBody>
          <a:bodyPr wrap="square" rtlCol="0">
            <a:spAutoFit/>
          </a:bodyPr>
          <a:lstStyle/>
          <a:p>
            <a:pPr algn="ctr"/>
            <a:r>
              <a:rPr lang="en-GB" sz="3600" b="1" dirty="0">
                <a:latin typeface="Twinkl Cursive Looped" panose="02000000000000000000" pitchFamily="2" charset="0"/>
              </a:rPr>
              <a:t>Year 4 - Ash Class</a:t>
            </a:r>
          </a:p>
        </p:txBody>
      </p:sp>
      <p:sp>
        <p:nvSpPr>
          <p:cNvPr id="7" name="Content Placeholder 2">
            <a:extLst>
              <a:ext uri="{FF2B5EF4-FFF2-40B4-BE49-F238E27FC236}">
                <a16:creationId xmlns:a16="http://schemas.microsoft.com/office/drawing/2014/main" id="{F8F0681C-2763-4FFA-9270-3343DB7AF3B0}"/>
              </a:ext>
            </a:extLst>
          </p:cNvPr>
          <p:cNvSpPr txBox="1">
            <a:spLocks/>
          </p:cNvSpPr>
          <p:nvPr/>
        </p:nvSpPr>
        <p:spPr>
          <a:xfrm>
            <a:off x="1235798" y="5119254"/>
            <a:ext cx="7204363" cy="1477489"/>
          </a:xfrm>
          <a:prstGeom prst="rect">
            <a:avLst/>
          </a:prstGeom>
        </p:spPr>
        <p:txBody>
          <a:bodyPr vert="horz" lIns="91440" tIns="45720" rIns="91440" bIns="45720" rtlCol="0" anchor="t">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dirty="0">
                <a:latin typeface="Twinkl Cursive Looped"/>
              </a:rPr>
              <a:t>P.E. Days – Monday and Thursday</a:t>
            </a:r>
            <a:endParaRPr lang="en-GB" dirty="0">
              <a:latin typeface="Twinkl Cursive Looped" panose="02000000000000000000" pitchFamily="2" charset="0"/>
            </a:endParaRPr>
          </a:p>
          <a:p>
            <a:pPr marL="0" indent="0" algn="ctr">
              <a:buNone/>
            </a:pPr>
            <a:r>
              <a:rPr lang="en-GB" dirty="0">
                <a:latin typeface="Twinkl Cursive Looped"/>
              </a:rPr>
              <a:t>Forest School – Thursday</a:t>
            </a:r>
            <a:endParaRPr lang="en-GB" sz="3300" dirty="0">
              <a:latin typeface="Twinkl Cursive Looped" panose="02000000000000000000" pitchFamily="2" charset="0"/>
              <a:ea typeface="+mn-lt"/>
              <a:cs typeface="+mn-lt"/>
            </a:endParaRPr>
          </a:p>
          <a:p>
            <a:pPr marL="0" indent="0" algn="ctr">
              <a:buNone/>
            </a:pPr>
            <a:r>
              <a:rPr lang="en-GB" dirty="0">
                <a:latin typeface="Twinkl Cursive Looped"/>
              </a:rPr>
              <a:t>Library - Friday</a:t>
            </a:r>
          </a:p>
          <a:p>
            <a:pPr marL="0" indent="0" algn="ctr">
              <a:buFont typeface="Arial" panose="020B0604020202020204" pitchFamily="34" charset="0"/>
              <a:buNone/>
            </a:pPr>
            <a:endParaRPr lang="en-GB" dirty="0"/>
          </a:p>
          <a:p>
            <a:pPr marL="0" indent="0" algn="ctr">
              <a:buFont typeface="Arial" panose="020B0604020202020204" pitchFamily="34" charset="0"/>
              <a:buNone/>
            </a:pPr>
            <a:endParaRPr lang="en-GB" dirty="0"/>
          </a:p>
          <a:p>
            <a:pPr marL="0" indent="0" algn="ctr">
              <a:buFont typeface="Arial" panose="020B0604020202020204" pitchFamily="34" charset="0"/>
              <a:buNone/>
            </a:pPr>
            <a:endParaRPr lang="en-GB" dirty="0"/>
          </a:p>
        </p:txBody>
      </p:sp>
      <p:pic>
        <p:nvPicPr>
          <p:cNvPr id="2" name="Picture 1">
            <a:extLst>
              <a:ext uri="{FF2B5EF4-FFF2-40B4-BE49-F238E27FC236}">
                <a16:creationId xmlns:a16="http://schemas.microsoft.com/office/drawing/2014/main" id="{D5485602-0A84-4D9B-9914-AEC86992A7A5}"/>
              </a:ext>
            </a:extLst>
          </p:cNvPr>
          <p:cNvPicPr>
            <a:picLocks noChangeAspect="1"/>
          </p:cNvPicPr>
          <p:nvPr/>
        </p:nvPicPr>
        <p:blipFill>
          <a:blip r:embed="rId2"/>
          <a:stretch>
            <a:fillRect/>
          </a:stretch>
        </p:blipFill>
        <p:spPr>
          <a:xfrm>
            <a:off x="3535053" y="2225733"/>
            <a:ext cx="1806632" cy="26383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07255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11665"/>
            <a:ext cx="8884539" cy="1480318"/>
          </a:xfrm>
        </p:spPr>
        <p:txBody>
          <a:bodyPr vert="horz" lIns="91440" tIns="45720" rIns="91440" bIns="45720" rtlCol="0" anchor="t">
            <a:normAutofit/>
          </a:bodyPr>
          <a:lstStyle/>
          <a:p>
            <a:pPr marL="0" indent="0" algn="ctr">
              <a:buNone/>
            </a:pPr>
            <a:r>
              <a:rPr lang="en-GB" sz="2800" dirty="0">
                <a:latin typeface="Twinkl Cursive Looped"/>
              </a:rPr>
              <a:t>Miss Raw</a:t>
            </a:r>
            <a:endParaRPr lang="en-GB" sz="2800" dirty="0"/>
          </a:p>
          <a:p>
            <a:pPr marL="0" indent="0" algn="ctr">
              <a:buNone/>
            </a:pPr>
            <a:endParaRPr lang="en-GB" dirty="0"/>
          </a:p>
          <a:p>
            <a:pPr marL="0" indent="0" algn="ctr">
              <a:buNone/>
            </a:pPr>
            <a:endParaRPr lang="en-GB" dirty="0"/>
          </a:p>
        </p:txBody>
      </p:sp>
      <p:sp>
        <p:nvSpPr>
          <p:cNvPr id="4" name="TextBox 3"/>
          <p:cNvSpPr txBox="1"/>
          <p:nvPr/>
        </p:nvSpPr>
        <p:spPr>
          <a:xfrm>
            <a:off x="2169568" y="565334"/>
            <a:ext cx="4804861" cy="646331"/>
          </a:xfrm>
          <a:prstGeom prst="rect">
            <a:avLst/>
          </a:prstGeom>
          <a:solidFill>
            <a:schemeClr val="accent2">
              <a:lumMod val="75000"/>
            </a:schemeClr>
          </a:solidFill>
        </p:spPr>
        <p:txBody>
          <a:bodyPr wrap="square" rtlCol="0">
            <a:spAutoFit/>
          </a:bodyPr>
          <a:lstStyle/>
          <a:p>
            <a:pPr algn="ctr"/>
            <a:r>
              <a:rPr lang="en-GB" sz="3600" b="1" dirty="0">
                <a:latin typeface="Twinkl Cursive Looped" panose="02000000000000000000" pitchFamily="2" charset="0"/>
              </a:rPr>
              <a:t>Year 4 -Beech Class</a:t>
            </a:r>
          </a:p>
        </p:txBody>
      </p:sp>
      <p:sp>
        <p:nvSpPr>
          <p:cNvPr id="7" name="Content Placeholder 2">
            <a:extLst>
              <a:ext uri="{FF2B5EF4-FFF2-40B4-BE49-F238E27FC236}">
                <a16:creationId xmlns:a16="http://schemas.microsoft.com/office/drawing/2014/main" id="{F8F0681C-2763-4FFA-9270-3343DB7AF3B0}"/>
              </a:ext>
            </a:extLst>
          </p:cNvPr>
          <p:cNvSpPr txBox="1">
            <a:spLocks/>
          </p:cNvSpPr>
          <p:nvPr/>
        </p:nvSpPr>
        <p:spPr>
          <a:xfrm>
            <a:off x="1235799" y="5008443"/>
            <a:ext cx="6672401" cy="1534999"/>
          </a:xfrm>
          <a:prstGeom prst="rect">
            <a:avLst/>
          </a:prstGeom>
        </p:spPr>
        <p:txBody>
          <a:bodyPr vert="horz" lIns="91440" tIns="45720" rIns="91440" bIns="45720" rtlCol="0" anchor="t">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dirty="0">
                <a:latin typeface="Twinkl Cursive Looped"/>
              </a:rPr>
              <a:t>P.E. Days – Monday and Thursday</a:t>
            </a:r>
            <a:endParaRPr lang="en-GB" dirty="0">
              <a:latin typeface="Twinkl Cursive Looped" panose="02000000000000000000" pitchFamily="2" charset="0"/>
            </a:endParaRPr>
          </a:p>
          <a:p>
            <a:pPr marL="0" indent="0" algn="ctr">
              <a:buNone/>
            </a:pPr>
            <a:r>
              <a:rPr lang="en-GB" dirty="0">
                <a:latin typeface="Twinkl Cursive Looped"/>
              </a:rPr>
              <a:t>Forest School – Tuesday</a:t>
            </a:r>
            <a:endParaRPr lang="en-GB" dirty="0">
              <a:latin typeface="Twinkl Cursive Looped" panose="02000000000000000000" pitchFamily="2" charset="0"/>
            </a:endParaRPr>
          </a:p>
          <a:p>
            <a:pPr marL="0" indent="0" algn="ctr">
              <a:buNone/>
            </a:pPr>
            <a:r>
              <a:rPr lang="en-GB" dirty="0">
                <a:latin typeface="Twinkl Cursive Looped"/>
              </a:rPr>
              <a:t>Library - Friday</a:t>
            </a:r>
            <a:endParaRPr lang="en-GB" dirty="0">
              <a:latin typeface="Twinkl Cursive Looped" panose="02000000000000000000" pitchFamily="2" charset="0"/>
            </a:endParaRPr>
          </a:p>
          <a:p>
            <a:pPr marL="0" indent="0" algn="ctr">
              <a:buFont typeface="Arial" panose="020B0604020202020204" pitchFamily="34" charset="0"/>
              <a:buNone/>
            </a:pPr>
            <a:endParaRPr lang="en-GB" dirty="0"/>
          </a:p>
          <a:p>
            <a:pPr marL="0" indent="0" algn="ctr">
              <a:buFont typeface="Arial" panose="020B0604020202020204" pitchFamily="34" charset="0"/>
              <a:buNone/>
            </a:pPr>
            <a:endParaRPr lang="en-GB" dirty="0"/>
          </a:p>
          <a:p>
            <a:pPr marL="0" indent="0" algn="ctr">
              <a:buFont typeface="Arial" panose="020B0604020202020204" pitchFamily="34" charset="0"/>
              <a:buNone/>
            </a:pPr>
            <a:endParaRPr lang="en-GB" dirty="0"/>
          </a:p>
        </p:txBody>
      </p:sp>
      <p:pic>
        <p:nvPicPr>
          <p:cNvPr id="5" name="Picture 4">
            <a:extLst>
              <a:ext uri="{FF2B5EF4-FFF2-40B4-BE49-F238E27FC236}">
                <a16:creationId xmlns:a16="http://schemas.microsoft.com/office/drawing/2014/main" id="{4A90B751-92FC-4B3A-98C1-8F286F9BDFB5}"/>
              </a:ext>
            </a:extLst>
          </p:cNvPr>
          <p:cNvPicPr>
            <a:picLocks noChangeAspect="1"/>
          </p:cNvPicPr>
          <p:nvPr/>
        </p:nvPicPr>
        <p:blipFill>
          <a:blip r:embed="rId2"/>
          <a:stretch>
            <a:fillRect/>
          </a:stretch>
        </p:blipFill>
        <p:spPr>
          <a:xfrm>
            <a:off x="3338351" y="1746129"/>
            <a:ext cx="2067366" cy="32623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734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3194" y="1080203"/>
            <a:ext cx="7966362" cy="1275657"/>
          </a:xfrm>
        </p:spPr>
        <p:txBody>
          <a:bodyPr vert="horz" lIns="91440" tIns="45720" rIns="91440" bIns="45720" rtlCol="0" anchor="t">
            <a:normAutofit/>
          </a:bodyPr>
          <a:lstStyle/>
          <a:p>
            <a:pPr marL="0" indent="0" algn="ctr">
              <a:buNone/>
            </a:pPr>
            <a:r>
              <a:rPr lang="en-GB" dirty="0">
                <a:latin typeface="Twinkl Cursive Looped"/>
              </a:rPr>
              <a:t>Mrs Hall and Rosco</a:t>
            </a:r>
            <a:endParaRPr lang="en-US" dirty="0">
              <a:latin typeface="Calibri"/>
              <a:ea typeface="Calibri"/>
              <a:cs typeface="Calibri"/>
            </a:endParaRPr>
          </a:p>
          <a:p>
            <a:pPr marL="0" indent="0" algn="ctr">
              <a:buNone/>
            </a:pPr>
            <a:endParaRPr lang="en-GB" dirty="0"/>
          </a:p>
          <a:p>
            <a:pPr marL="0" indent="0" algn="ctr">
              <a:buNone/>
            </a:pPr>
            <a:endParaRPr lang="en-GB" dirty="0"/>
          </a:p>
          <a:p>
            <a:pPr marL="0" indent="0" algn="ctr">
              <a:buNone/>
            </a:pPr>
            <a:endParaRPr lang="en-GB" dirty="0">
              <a:ea typeface="Calibri"/>
              <a:cs typeface="Calibri"/>
            </a:endParaRPr>
          </a:p>
        </p:txBody>
      </p:sp>
      <p:sp>
        <p:nvSpPr>
          <p:cNvPr id="4" name="TextBox 3"/>
          <p:cNvSpPr txBox="1"/>
          <p:nvPr/>
        </p:nvSpPr>
        <p:spPr>
          <a:xfrm>
            <a:off x="2284715" y="351439"/>
            <a:ext cx="4712290" cy="646331"/>
          </a:xfrm>
          <a:prstGeom prst="rect">
            <a:avLst/>
          </a:prstGeom>
          <a:solidFill>
            <a:schemeClr val="accent2">
              <a:lumMod val="75000"/>
            </a:schemeClr>
          </a:solidFill>
        </p:spPr>
        <p:txBody>
          <a:bodyPr wrap="square" rtlCol="0">
            <a:spAutoFit/>
          </a:bodyPr>
          <a:lstStyle/>
          <a:p>
            <a:pPr algn="ctr"/>
            <a:r>
              <a:rPr lang="en-GB" sz="3600" b="1" dirty="0">
                <a:latin typeface="Twinkl Cursive Looped" panose="02000000000000000000" pitchFamily="2" charset="0"/>
              </a:rPr>
              <a:t>Year 4 - Hazel Class</a:t>
            </a:r>
          </a:p>
        </p:txBody>
      </p:sp>
      <p:sp>
        <p:nvSpPr>
          <p:cNvPr id="7" name="Content Placeholder 2">
            <a:extLst>
              <a:ext uri="{FF2B5EF4-FFF2-40B4-BE49-F238E27FC236}">
                <a16:creationId xmlns:a16="http://schemas.microsoft.com/office/drawing/2014/main" id="{F8F0681C-2763-4FFA-9270-3343DB7AF3B0}"/>
              </a:ext>
            </a:extLst>
          </p:cNvPr>
          <p:cNvSpPr txBox="1">
            <a:spLocks/>
          </p:cNvSpPr>
          <p:nvPr/>
        </p:nvSpPr>
        <p:spPr>
          <a:xfrm>
            <a:off x="1235798" y="5320537"/>
            <a:ext cx="6672401" cy="1276206"/>
          </a:xfrm>
          <a:prstGeom prst="rect">
            <a:avLst/>
          </a:prstGeom>
        </p:spPr>
        <p:txBody>
          <a:bodyPr vert="horz" lIns="91440" tIns="45720" rIns="91440" bIns="45720" rtlCol="0" anchor="t">
            <a:normAutofit fontScale="8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dirty="0">
                <a:latin typeface="Twinkl Cursive Looped"/>
              </a:rPr>
              <a:t>P.E. Days – Monday and Thursday</a:t>
            </a:r>
            <a:endParaRPr lang="en-GB" dirty="0">
              <a:latin typeface="Twinkl Cursive Looped" panose="02000000000000000000" pitchFamily="2" charset="0"/>
            </a:endParaRPr>
          </a:p>
          <a:p>
            <a:pPr marL="0" indent="0" algn="ctr">
              <a:buNone/>
            </a:pPr>
            <a:r>
              <a:rPr lang="en-GB" dirty="0">
                <a:latin typeface="Twinkl Cursive Looped"/>
              </a:rPr>
              <a:t>Forest School – Friday</a:t>
            </a:r>
            <a:endParaRPr lang="en-GB" dirty="0"/>
          </a:p>
          <a:p>
            <a:pPr marL="0" indent="0" algn="ctr">
              <a:buNone/>
            </a:pPr>
            <a:r>
              <a:rPr lang="en-GB" dirty="0">
                <a:latin typeface="Twinkl Cursive Looped"/>
              </a:rPr>
              <a:t>Library – Friday</a:t>
            </a:r>
          </a:p>
          <a:p>
            <a:pPr marL="0" indent="0" algn="ctr">
              <a:buFont typeface="Arial" panose="020B0604020202020204" pitchFamily="34" charset="0"/>
              <a:buNone/>
            </a:pPr>
            <a:endParaRPr lang="en-GB" dirty="0"/>
          </a:p>
          <a:p>
            <a:pPr marL="0" indent="0" algn="ctr">
              <a:buNone/>
            </a:pPr>
            <a:endParaRPr lang="en-GB" dirty="0">
              <a:ea typeface="Calibri"/>
              <a:cs typeface="Calibri"/>
            </a:endParaRPr>
          </a:p>
        </p:txBody>
      </p:sp>
      <p:pic>
        <p:nvPicPr>
          <p:cNvPr id="8" name="Picture 7">
            <a:extLst>
              <a:ext uri="{FF2B5EF4-FFF2-40B4-BE49-F238E27FC236}">
                <a16:creationId xmlns:a16="http://schemas.microsoft.com/office/drawing/2014/main" id="{EB3AD9DD-ABF2-1A5C-D0FC-40F9B45D004F}"/>
              </a:ext>
            </a:extLst>
          </p:cNvPr>
          <p:cNvPicPr>
            <a:picLocks noChangeAspect="1"/>
          </p:cNvPicPr>
          <p:nvPr/>
        </p:nvPicPr>
        <p:blipFill>
          <a:blip r:embed="rId2"/>
          <a:stretch>
            <a:fillRect/>
          </a:stretch>
        </p:blipFill>
        <p:spPr>
          <a:xfrm>
            <a:off x="2444971" y="1846472"/>
            <a:ext cx="1910213" cy="30632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756DD8C0-27F3-4B18-9CFC-4449C0C7F7A4}"/>
              </a:ext>
            </a:extLst>
          </p:cNvPr>
          <p:cNvPicPr>
            <a:picLocks noChangeAspect="1"/>
          </p:cNvPicPr>
          <p:nvPr/>
        </p:nvPicPr>
        <p:blipFill>
          <a:blip r:embed="rId3"/>
          <a:stretch>
            <a:fillRect/>
          </a:stretch>
        </p:blipFill>
        <p:spPr>
          <a:xfrm>
            <a:off x="4571998" y="1846472"/>
            <a:ext cx="2217585" cy="30577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86164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3902" y="1336927"/>
            <a:ext cx="8573374" cy="3758907"/>
          </a:xfrm>
        </p:spPr>
        <p:txBody>
          <a:bodyPr vert="horz" lIns="68580" tIns="34290" rIns="68580" bIns="34290" rtlCol="0" anchor="t">
            <a:normAutofit/>
          </a:bodyPr>
          <a:lstStyle/>
          <a:p>
            <a:pPr marL="0" indent="0" algn="ctr">
              <a:buNone/>
            </a:pPr>
            <a:r>
              <a:rPr lang="en-GB" sz="2800" dirty="0">
                <a:latin typeface="Twinkl Cursive Looped" panose="02000000000000000000" pitchFamily="2" charset="0"/>
              </a:rPr>
              <a:t>Miss </a:t>
            </a:r>
            <a:r>
              <a:rPr lang="en-GB" sz="2800" dirty="0" err="1">
                <a:latin typeface="Twinkl Cursive Looped" panose="02000000000000000000" pitchFamily="2" charset="0"/>
              </a:rPr>
              <a:t>Rickels</a:t>
            </a:r>
            <a:endParaRPr lang="en-GB" sz="2800" dirty="0"/>
          </a:p>
          <a:p>
            <a:pPr marL="0" indent="0" algn="ctr">
              <a:buNone/>
            </a:pPr>
            <a:endParaRPr lang="en-GB" dirty="0"/>
          </a:p>
        </p:txBody>
      </p:sp>
      <p:sp>
        <p:nvSpPr>
          <p:cNvPr id="5" name="TextBox 4">
            <a:extLst>
              <a:ext uri="{FF2B5EF4-FFF2-40B4-BE49-F238E27FC236}">
                <a16:creationId xmlns:a16="http://schemas.microsoft.com/office/drawing/2014/main" id="{9272706B-A667-4197-A0ED-BAC99EAA92C0}"/>
              </a:ext>
            </a:extLst>
          </p:cNvPr>
          <p:cNvSpPr txBox="1"/>
          <p:nvPr/>
        </p:nvSpPr>
        <p:spPr>
          <a:xfrm>
            <a:off x="2511699" y="482369"/>
            <a:ext cx="4432538" cy="646331"/>
          </a:xfrm>
          <a:prstGeom prst="rect">
            <a:avLst/>
          </a:prstGeom>
          <a:solidFill>
            <a:schemeClr val="accent2">
              <a:lumMod val="75000"/>
            </a:schemeClr>
          </a:solidFill>
        </p:spPr>
        <p:txBody>
          <a:bodyPr wrap="square" rtlCol="0">
            <a:spAutoFit/>
          </a:bodyPr>
          <a:lstStyle/>
          <a:p>
            <a:pPr algn="ctr"/>
            <a:r>
              <a:rPr lang="en-GB" sz="3600" b="1" dirty="0">
                <a:latin typeface="Twinkl Cursive Looped" panose="02000000000000000000" pitchFamily="2" charset="0"/>
              </a:rPr>
              <a:t>Year 3 - Elm Class</a:t>
            </a:r>
          </a:p>
        </p:txBody>
      </p:sp>
      <p:sp>
        <p:nvSpPr>
          <p:cNvPr id="8" name="TextBox 7">
            <a:extLst>
              <a:ext uri="{FF2B5EF4-FFF2-40B4-BE49-F238E27FC236}">
                <a16:creationId xmlns:a16="http://schemas.microsoft.com/office/drawing/2014/main" id="{DB3646A5-C178-4BE4-A2B5-893EBF98641C}"/>
              </a:ext>
            </a:extLst>
          </p:cNvPr>
          <p:cNvSpPr txBox="1"/>
          <p:nvPr/>
        </p:nvSpPr>
        <p:spPr>
          <a:xfrm>
            <a:off x="1441098" y="4436639"/>
            <a:ext cx="5916942" cy="1938992"/>
          </a:xfrm>
          <a:prstGeom prst="rect">
            <a:avLst/>
          </a:prstGeom>
          <a:noFill/>
        </p:spPr>
        <p:txBody>
          <a:bodyPr wrap="square" lIns="91440" tIns="45720" rIns="91440" bIns="45720" rtlCol="0" anchor="t">
            <a:spAutoFit/>
          </a:bodyPr>
          <a:lstStyle/>
          <a:p>
            <a:pPr algn="ctr"/>
            <a:r>
              <a:rPr lang="en-GB" sz="3000" dirty="0">
                <a:latin typeface="Twinkl Cursive Looped"/>
              </a:rPr>
              <a:t>PE days – Tuesday and Friday</a:t>
            </a:r>
          </a:p>
          <a:p>
            <a:pPr algn="ctr"/>
            <a:r>
              <a:rPr lang="en-GB" sz="3000" dirty="0">
                <a:latin typeface="Twinkl Cursive Looped"/>
              </a:rPr>
              <a:t>Forest School – Friday</a:t>
            </a:r>
            <a:endParaRPr lang="en-GB" sz="3000" dirty="0">
              <a:latin typeface="Twinkl Cursive Looped" panose="02000000000000000000" pitchFamily="2" charset="0"/>
            </a:endParaRPr>
          </a:p>
          <a:p>
            <a:pPr algn="ctr"/>
            <a:r>
              <a:rPr lang="en-GB" sz="3000" dirty="0">
                <a:latin typeface="Twinkl Cursive Looped"/>
              </a:rPr>
              <a:t>Library - Thursday</a:t>
            </a:r>
          </a:p>
          <a:p>
            <a:pPr algn="ctr"/>
            <a:r>
              <a:rPr lang="en-GB" sz="3000" dirty="0">
                <a:latin typeface="Twinkl Cursive Looped"/>
              </a:rPr>
              <a:t> </a:t>
            </a:r>
          </a:p>
        </p:txBody>
      </p:sp>
      <p:pic>
        <p:nvPicPr>
          <p:cNvPr id="4" name="Picture 3">
            <a:extLst>
              <a:ext uri="{FF2B5EF4-FFF2-40B4-BE49-F238E27FC236}">
                <a16:creationId xmlns:a16="http://schemas.microsoft.com/office/drawing/2014/main" id="{E23A0110-3688-4B89-9CD7-4B779330DE80}"/>
              </a:ext>
            </a:extLst>
          </p:cNvPr>
          <p:cNvPicPr>
            <a:picLocks noChangeAspect="1"/>
          </p:cNvPicPr>
          <p:nvPr/>
        </p:nvPicPr>
        <p:blipFill>
          <a:blip r:embed="rId2"/>
          <a:stretch>
            <a:fillRect/>
          </a:stretch>
        </p:blipFill>
        <p:spPr>
          <a:xfrm>
            <a:off x="3460376" y="2082376"/>
            <a:ext cx="1878387" cy="18675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69739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7115" y="1364761"/>
            <a:ext cx="8298016" cy="4147608"/>
          </a:xfrm>
        </p:spPr>
        <p:txBody>
          <a:bodyPr vert="horz" lIns="68580" tIns="34290" rIns="68580" bIns="34290" rtlCol="0" anchor="t">
            <a:normAutofit/>
          </a:bodyPr>
          <a:lstStyle/>
          <a:p>
            <a:pPr marL="0" indent="0" algn="ctr">
              <a:buNone/>
            </a:pPr>
            <a:r>
              <a:rPr lang="en-GB" sz="2400" dirty="0">
                <a:latin typeface="Twinkl Cursive Looped" panose="02000000000000000000" pitchFamily="2" charset="0"/>
              </a:rPr>
              <a:t>Mrs Brooker</a:t>
            </a:r>
            <a:endParaRPr lang="en-GB" sz="2400" dirty="0"/>
          </a:p>
          <a:p>
            <a:pPr marL="0" indent="0" algn="ctr">
              <a:buNone/>
            </a:pPr>
            <a:endParaRPr lang="en-GB" dirty="0"/>
          </a:p>
        </p:txBody>
      </p:sp>
      <p:sp>
        <p:nvSpPr>
          <p:cNvPr id="4" name="TextBox 3"/>
          <p:cNvSpPr txBox="1"/>
          <p:nvPr/>
        </p:nvSpPr>
        <p:spPr>
          <a:xfrm>
            <a:off x="1952056" y="510700"/>
            <a:ext cx="5241093" cy="646331"/>
          </a:xfrm>
          <a:prstGeom prst="rect">
            <a:avLst/>
          </a:prstGeom>
          <a:solidFill>
            <a:schemeClr val="accent2">
              <a:lumMod val="75000"/>
            </a:schemeClr>
          </a:solidFill>
        </p:spPr>
        <p:txBody>
          <a:bodyPr wrap="square" rtlCol="0">
            <a:spAutoFit/>
          </a:bodyPr>
          <a:lstStyle/>
          <a:p>
            <a:pPr algn="ctr"/>
            <a:r>
              <a:rPr lang="en-GB" sz="3600" b="1" dirty="0">
                <a:latin typeface="Twinkl Cursive Looped" panose="02000000000000000000" pitchFamily="2" charset="0"/>
              </a:rPr>
              <a:t>Year 3 – Cedar Class</a:t>
            </a:r>
          </a:p>
        </p:txBody>
      </p:sp>
      <p:sp>
        <p:nvSpPr>
          <p:cNvPr id="9" name="TextBox 8">
            <a:extLst>
              <a:ext uri="{FF2B5EF4-FFF2-40B4-BE49-F238E27FC236}">
                <a16:creationId xmlns:a16="http://schemas.microsoft.com/office/drawing/2014/main" id="{DCFD9FCF-E85F-4143-8809-7A768BC29873}"/>
              </a:ext>
            </a:extLst>
          </p:cNvPr>
          <p:cNvSpPr txBox="1"/>
          <p:nvPr/>
        </p:nvSpPr>
        <p:spPr>
          <a:xfrm>
            <a:off x="1174538" y="4562845"/>
            <a:ext cx="7247568" cy="1765868"/>
          </a:xfrm>
          <a:prstGeom prst="rect">
            <a:avLst/>
          </a:prstGeom>
          <a:noFill/>
        </p:spPr>
        <p:txBody>
          <a:bodyPr wrap="square" lIns="91440" tIns="45720" rIns="91440" bIns="45720" rtlCol="0" anchor="t">
            <a:spAutoFit/>
          </a:bodyPr>
          <a:lstStyle/>
          <a:p>
            <a:pPr algn="ctr"/>
            <a:endParaRPr lang="en-GB" sz="1875" dirty="0">
              <a:latin typeface="Twinkl Cursive Looped" panose="02000000000000000000" pitchFamily="2" charset="0"/>
            </a:endParaRPr>
          </a:p>
          <a:p>
            <a:pPr algn="ctr"/>
            <a:r>
              <a:rPr lang="en-GB" sz="3000" dirty="0">
                <a:latin typeface="Twinkl Cursive Looped" panose="02000000000000000000" pitchFamily="2" charset="0"/>
                <a:cs typeface="Segoe UI"/>
              </a:rPr>
              <a:t>PE days – Tuesday and Friday</a:t>
            </a:r>
            <a:endParaRPr lang="en-US" sz="3000" dirty="0">
              <a:latin typeface="Twinkl Cursive Looped" panose="02000000000000000000" pitchFamily="2" charset="0"/>
              <a:cs typeface="Segoe UI"/>
            </a:endParaRPr>
          </a:p>
          <a:p>
            <a:pPr algn="ctr"/>
            <a:r>
              <a:rPr lang="en-GB" sz="3000" dirty="0">
                <a:latin typeface="Twinkl Cursive Looped" panose="02000000000000000000" pitchFamily="2" charset="0"/>
                <a:cs typeface="Segoe UI"/>
              </a:rPr>
              <a:t>Forest School – Monday</a:t>
            </a:r>
            <a:endParaRPr lang="en-US" sz="3000" dirty="0">
              <a:latin typeface="Twinkl Cursive Looped" panose="02000000000000000000" pitchFamily="2" charset="0"/>
              <a:cs typeface="Segoe UI"/>
            </a:endParaRPr>
          </a:p>
          <a:p>
            <a:pPr algn="ctr"/>
            <a:r>
              <a:rPr lang="en-GB" sz="3000" dirty="0">
                <a:latin typeface="Twinkl Cursive Looped" panose="02000000000000000000" pitchFamily="2" charset="0"/>
                <a:cs typeface="Segoe UI"/>
              </a:rPr>
              <a:t>Library - Thursday</a:t>
            </a:r>
          </a:p>
        </p:txBody>
      </p:sp>
      <p:pic>
        <p:nvPicPr>
          <p:cNvPr id="2" name="Picture 1">
            <a:extLst>
              <a:ext uri="{FF2B5EF4-FFF2-40B4-BE49-F238E27FC236}">
                <a16:creationId xmlns:a16="http://schemas.microsoft.com/office/drawing/2014/main" id="{04342F03-EBE1-6F91-BF77-5E45A1E9CCC7}"/>
              </a:ext>
            </a:extLst>
          </p:cNvPr>
          <p:cNvPicPr>
            <a:picLocks noChangeAspect="1"/>
          </p:cNvPicPr>
          <p:nvPr/>
        </p:nvPicPr>
        <p:blipFill>
          <a:blip r:embed="rId2"/>
          <a:srcRect r="-685" b="5674"/>
          <a:stretch>
            <a:fillRect/>
          </a:stretch>
        </p:blipFill>
        <p:spPr>
          <a:xfrm>
            <a:off x="3750310" y="1850072"/>
            <a:ext cx="1501194" cy="27103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58904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8652" y="1421385"/>
            <a:ext cx="7895295" cy="4461678"/>
          </a:xfrm>
        </p:spPr>
        <p:txBody>
          <a:bodyPr vert="horz" lIns="68580" tIns="34290" rIns="68580" bIns="34290" rtlCol="0" anchor="t">
            <a:normAutofit/>
          </a:bodyPr>
          <a:lstStyle/>
          <a:p>
            <a:pPr marL="0" indent="0" algn="ctr">
              <a:buNone/>
            </a:pPr>
            <a:r>
              <a:rPr lang="en-GB" sz="2400" dirty="0">
                <a:latin typeface="Twinkl Cursive Looped" panose="02000000000000000000" pitchFamily="2" charset="0"/>
              </a:rPr>
              <a:t>Miss Mansell</a:t>
            </a:r>
          </a:p>
          <a:p>
            <a:pPr marL="0" indent="0" algn="ctr">
              <a:buNone/>
            </a:pPr>
            <a:endParaRPr lang="en-GB" dirty="0"/>
          </a:p>
          <a:p>
            <a:pPr marL="0" indent="0" algn="ctr">
              <a:buNone/>
            </a:pPr>
            <a:endParaRPr lang="en-GB" dirty="0"/>
          </a:p>
          <a:p>
            <a:pPr marL="0" indent="0" algn="ctr">
              <a:buNone/>
            </a:pPr>
            <a:endParaRPr lang="en-GB" dirty="0"/>
          </a:p>
        </p:txBody>
      </p:sp>
      <p:sp>
        <p:nvSpPr>
          <p:cNvPr id="5" name="TextBox 4">
            <a:extLst>
              <a:ext uri="{FF2B5EF4-FFF2-40B4-BE49-F238E27FC236}">
                <a16:creationId xmlns:a16="http://schemas.microsoft.com/office/drawing/2014/main" id="{E552031C-F435-4E3A-86C6-5135614436F1}"/>
              </a:ext>
            </a:extLst>
          </p:cNvPr>
          <p:cNvSpPr txBox="1"/>
          <p:nvPr/>
        </p:nvSpPr>
        <p:spPr>
          <a:xfrm>
            <a:off x="1585167" y="493693"/>
            <a:ext cx="5613492" cy="646331"/>
          </a:xfrm>
          <a:prstGeom prst="rect">
            <a:avLst/>
          </a:prstGeom>
          <a:solidFill>
            <a:schemeClr val="accent2">
              <a:lumMod val="75000"/>
            </a:schemeClr>
          </a:solidFill>
        </p:spPr>
        <p:txBody>
          <a:bodyPr wrap="square" rtlCol="0">
            <a:spAutoFit/>
          </a:bodyPr>
          <a:lstStyle/>
          <a:p>
            <a:pPr algn="ctr"/>
            <a:r>
              <a:rPr lang="en-GB" sz="3600" b="1" dirty="0">
                <a:latin typeface="Twinkl Cursive Looped" panose="02000000000000000000" pitchFamily="2" charset="0"/>
              </a:rPr>
              <a:t>Year 3 - Hawthorn Class</a:t>
            </a:r>
          </a:p>
        </p:txBody>
      </p:sp>
      <p:sp>
        <p:nvSpPr>
          <p:cNvPr id="7" name="AutoShape 2" descr="https://ukc-powerpoint.officeapps.live.com/pods/GetClipboardImage.ashx?Id=20b02bb2-15de-496b-ad0f-9347e69d302c&amp;DC=GUK5&amp;pkey=09ff4d52-f271-44bc-9c27-239b9cfa21f9&amp;wdwaccluster=GUK5">
            <a:extLst>
              <a:ext uri="{FF2B5EF4-FFF2-40B4-BE49-F238E27FC236}">
                <a16:creationId xmlns:a16="http://schemas.microsoft.com/office/drawing/2014/main" id="{3251B8A8-A3E8-44C1-BF82-0F0D04BD9443}"/>
              </a:ext>
            </a:extLst>
          </p:cNvPr>
          <p:cNvSpPr>
            <a:spLocks noChangeAspect="1" noChangeArrowheads="1"/>
          </p:cNvSpPr>
          <p:nvPr/>
        </p:nvSpPr>
        <p:spPr bwMode="auto">
          <a:xfrm>
            <a:off x="4457700" y="331470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GB" sz="1350"/>
          </a:p>
        </p:txBody>
      </p:sp>
      <p:sp>
        <p:nvSpPr>
          <p:cNvPr id="9" name="TextBox 8">
            <a:extLst>
              <a:ext uri="{FF2B5EF4-FFF2-40B4-BE49-F238E27FC236}">
                <a16:creationId xmlns:a16="http://schemas.microsoft.com/office/drawing/2014/main" id="{58491860-42D7-477D-B242-42B7280BBF7F}"/>
              </a:ext>
            </a:extLst>
          </p:cNvPr>
          <p:cNvSpPr txBox="1"/>
          <p:nvPr/>
        </p:nvSpPr>
        <p:spPr>
          <a:xfrm>
            <a:off x="1150966" y="4905777"/>
            <a:ext cx="6842067" cy="1477328"/>
          </a:xfrm>
          <a:prstGeom prst="rect">
            <a:avLst/>
          </a:prstGeom>
          <a:noFill/>
        </p:spPr>
        <p:txBody>
          <a:bodyPr wrap="square" lIns="91440" tIns="45720" rIns="91440" bIns="45720" rtlCol="0" anchor="t">
            <a:spAutoFit/>
          </a:bodyPr>
          <a:lstStyle/>
          <a:p>
            <a:pPr algn="ctr"/>
            <a:r>
              <a:rPr lang="en-GB" sz="3000" dirty="0">
                <a:latin typeface="Twinkl Cursive Looped" panose="02000000000000000000" pitchFamily="2" charset="0"/>
                <a:cs typeface="Segoe UI"/>
              </a:rPr>
              <a:t>PE days –Tuesday and Friday</a:t>
            </a:r>
            <a:endParaRPr lang="en-US" sz="3000" dirty="0">
              <a:latin typeface="Twinkl Cursive Looped" panose="02000000000000000000" pitchFamily="2" charset="0"/>
              <a:cs typeface="Segoe UI"/>
            </a:endParaRPr>
          </a:p>
          <a:p>
            <a:pPr algn="ctr"/>
            <a:r>
              <a:rPr lang="en-GB" sz="3000" dirty="0">
                <a:latin typeface="Twinkl Cursive Looped" panose="02000000000000000000" pitchFamily="2" charset="0"/>
                <a:cs typeface="Segoe UI"/>
              </a:rPr>
              <a:t>Forest School – Thursday</a:t>
            </a:r>
            <a:endParaRPr lang="en-US" sz="3000" dirty="0">
              <a:latin typeface="Twinkl Cursive Looped" panose="02000000000000000000" pitchFamily="2" charset="0"/>
              <a:cs typeface="Segoe UI"/>
            </a:endParaRPr>
          </a:p>
          <a:p>
            <a:pPr algn="ctr"/>
            <a:r>
              <a:rPr lang="en-GB" sz="3000" dirty="0">
                <a:latin typeface="Twinkl Cursive Looped" panose="02000000000000000000" pitchFamily="2" charset="0"/>
                <a:cs typeface="Segoe UI"/>
              </a:rPr>
              <a:t>Library - Thursday</a:t>
            </a:r>
          </a:p>
        </p:txBody>
      </p:sp>
      <p:pic>
        <p:nvPicPr>
          <p:cNvPr id="2" name="Picture 1">
            <a:extLst>
              <a:ext uri="{FF2B5EF4-FFF2-40B4-BE49-F238E27FC236}">
                <a16:creationId xmlns:a16="http://schemas.microsoft.com/office/drawing/2014/main" id="{6CD23318-D695-4755-BAD5-9DC90F0FB5D1}"/>
              </a:ext>
            </a:extLst>
          </p:cNvPr>
          <p:cNvPicPr>
            <a:picLocks noChangeAspect="1"/>
          </p:cNvPicPr>
          <p:nvPr/>
        </p:nvPicPr>
        <p:blipFill>
          <a:blip r:embed="rId2"/>
          <a:stretch>
            <a:fillRect/>
          </a:stretch>
        </p:blipFill>
        <p:spPr>
          <a:xfrm>
            <a:off x="3778553" y="1946597"/>
            <a:ext cx="1815491" cy="27362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69995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smiling at the camera&#10;&#10;AI-generated content may be incorrect.">
            <a:extLst>
              <a:ext uri="{FF2B5EF4-FFF2-40B4-BE49-F238E27FC236}">
                <a16:creationId xmlns:a16="http://schemas.microsoft.com/office/drawing/2014/main" id="{67E18B98-B958-49D0-9D2A-187BD54C143F}"/>
              </a:ext>
            </a:extLst>
          </p:cNvPr>
          <p:cNvPicPr>
            <a:picLocks noChangeAspect="1"/>
          </p:cNvPicPr>
          <p:nvPr/>
        </p:nvPicPr>
        <p:blipFill>
          <a:blip r:embed="rId2"/>
          <a:stretch>
            <a:fillRect/>
          </a:stretch>
        </p:blipFill>
        <p:spPr>
          <a:xfrm flipH="1">
            <a:off x="2463106" y="2449325"/>
            <a:ext cx="1347893" cy="201248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FEF1B586-B00B-4C55-A97D-E74419C54695}"/>
              </a:ext>
            </a:extLst>
          </p:cNvPr>
          <p:cNvSpPr txBox="1"/>
          <p:nvPr/>
        </p:nvSpPr>
        <p:spPr>
          <a:xfrm>
            <a:off x="1293251" y="1187097"/>
            <a:ext cx="5613492" cy="646331"/>
          </a:xfrm>
          <a:prstGeom prst="rect">
            <a:avLst/>
          </a:prstGeom>
          <a:solidFill>
            <a:schemeClr val="accent2">
              <a:lumMod val="75000"/>
            </a:schemeClr>
          </a:solidFill>
        </p:spPr>
        <p:txBody>
          <a:bodyPr wrap="square" rtlCol="0">
            <a:spAutoFit/>
          </a:bodyPr>
          <a:lstStyle/>
          <a:p>
            <a:pPr algn="ctr"/>
            <a:r>
              <a:rPr lang="en-GB" sz="3600" b="1" dirty="0">
                <a:latin typeface="Twinkl Cursive Looped" panose="02000000000000000000" pitchFamily="2" charset="0"/>
              </a:rPr>
              <a:t>Key Stage 2 TA Team</a:t>
            </a:r>
          </a:p>
        </p:txBody>
      </p:sp>
      <p:pic>
        <p:nvPicPr>
          <p:cNvPr id="12" name="Picture 11">
            <a:extLst>
              <a:ext uri="{FF2B5EF4-FFF2-40B4-BE49-F238E27FC236}">
                <a16:creationId xmlns:a16="http://schemas.microsoft.com/office/drawing/2014/main" id="{D3054585-752B-413E-B13A-BF87DD68C77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0825" y="2449325"/>
            <a:ext cx="1335420" cy="20031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CCC76F5C-6F61-4571-8603-5644DC709F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0978" y="2449325"/>
            <a:ext cx="1347893" cy="2021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529841BE-A2FC-4AEB-B305-2E33A149B4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8850" y="2449325"/>
            <a:ext cx="1347893" cy="2021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Rectangle 16">
            <a:extLst>
              <a:ext uri="{FF2B5EF4-FFF2-40B4-BE49-F238E27FC236}">
                <a16:creationId xmlns:a16="http://schemas.microsoft.com/office/drawing/2014/main" id="{6E05AE8E-9BD4-4A83-A231-4A6B8B4DB0FE}"/>
              </a:ext>
            </a:extLst>
          </p:cNvPr>
          <p:cNvSpPr/>
          <p:nvPr/>
        </p:nvSpPr>
        <p:spPr>
          <a:xfrm>
            <a:off x="1018440" y="4589003"/>
            <a:ext cx="1160189" cy="369332"/>
          </a:xfrm>
          <a:prstGeom prst="rect">
            <a:avLst/>
          </a:prstGeom>
        </p:spPr>
        <p:txBody>
          <a:bodyPr wrap="none">
            <a:spAutoFit/>
          </a:bodyPr>
          <a:lstStyle/>
          <a:p>
            <a:pPr algn="ctr"/>
            <a:r>
              <a:rPr lang="en-GB" dirty="0">
                <a:latin typeface="Twinkl Cursive Looped"/>
              </a:rPr>
              <a:t>Mrs Roper</a:t>
            </a:r>
          </a:p>
        </p:txBody>
      </p:sp>
      <p:sp>
        <p:nvSpPr>
          <p:cNvPr id="18" name="Rectangle 17">
            <a:extLst>
              <a:ext uri="{FF2B5EF4-FFF2-40B4-BE49-F238E27FC236}">
                <a16:creationId xmlns:a16="http://schemas.microsoft.com/office/drawing/2014/main" id="{4F9B142F-A11C-45F8-805F-07D24149E8FC}"/>
              </a:ext>
            </a:extLst>
          </p:cNvPr>
          <p:cNvSpPr/>
          <p:nvPr/>
        </p:nvSpPr>
        <p:spPr>
          <a:xfrm>
            <a:off x="4010978" y="4593185"/>
            <a:ext cx="1334853" cy="369332"/>
          </a:xfrm>
          <a:prstGeom prst="rect">
            <a:avLst/>
          </a:prstGeom>
        </p:spPr>
        <p:txBody>
          <a:bodyPr wrap="none">
            <a:spAutoFit/>
          </a:bodyPr>
          <a:lstStyle/>
          <a:p>
            <a:r>
              <a:rPr lang="en-GB" dirty="0">
                <a:latin typeface="Twinkl Cursive Looped"/>
              </a:rPr>
              <a:t>Mrs Herbert</a:t>
            </a:r>
            <a:endParaRPr lang="en-US" dirty="0"/>
          </a:p>
        </p:txBody>
      </p:sp>
      <p:sp>
        <p:nvSpPr>
          <p:cNvPr id="19" name="Rectangle 18">
            <a:extLst>
              <a:ext uri="{FF2B5EF4-FFF2-40B4-BE49-F238E27FC236}">
                <a16:creationId xmlns:a16="http://schemas.microsoft.com/office/drawing/2014/main" id="{E23782E6-8620-4586-84B9-23A5E0974D40}"/>
              </a:ext>
            </a:extLst>
          </p:cNvPr>
          <p:cNvSpPr/>
          <p:nvPr/>
        </p:nvSpPr>
        <p:spPr>
          <a:xfrm>
            <a:off x="2266245" y="4589003"/>
            <a:ext cx="1673343" cy="369332"/>
          </a:xfrm>
          <a:prstGeom prst="rect">
            <a:avLst/>
          </a:prstGeom>
        </p:spPr>
        <p:txBody>
          <a:bodyPr wrap="none">
            <a:spAutoFit/>
          </a:bodyPr>
          <a:lstStyle/>
          <a:p>
            <a:r>
              <a:rPr lang="en-GB" dirty="0">
                <a:latin typeface="Twinkl Cursive Looped"/>
              </a:rPr>
              <a:t>Miss Mathieson</a:t>
            </a:r>
            <a:endParaRPr lang="en-US" dirty="0"/>
          </a:p>
        </p:txBody>
      </p:sp>
      <p:sp>
        <p:nvSpPr>
          <p:cNvPr id="20" name="Rectangle 19">
            <a:extLst>
              <a:ext uri="{FF2B5EF4-FFF2-40B4-BE49-F238E27FC236}">
                <a16:creationId xmlns:a16="http://schemas.microsoft.com/office/drawing/2014/main" id="{B46504A7-8E8B-4178-AE13-26BA45BC9D9C}"/>
              </a:ext>
            </a:extLst>
          </p:cNvPr>
          <p:cNvSpPr/>
          <p:nvPr/>
        </p:nvSpPr>
        <p:spPr>
          <a:xfrm>
            <a:off x="5524308" y="4571926"/>
            <a:ext cx="1353447" cy="369332"/>
          </a:xfrm>
          <a:prstGeom prst="rect">
            <a:avLst/>
          </a:prstGeom>
        </p:spPr>
        <p:txBody>
          <a:bodyPr wrap="none">
            <a:spAutoFit/>
          </a:bodyPr>
          <a:lstStyle/>
          <a:p>
            <a:r>
              <a:rPr lang="en-GB" dirty="0">
                <a:latin typeface="Twinkl Cursive Looped"/>
              </a:rPr>
              <a:t>Miss Moore </a:t>
            </a:r>
            <a:endParaRPr lang="en-US" dirty="0"/>
          </a:p>
        </p:txBody>
      </p:sp>
    </p:spTree>
    <p:extLst>
      <p:ext uri="{BB962C8B-B14F-4D97-AF65-F5344CB8AC3E}">
        <p14:creationId xmlns:p14="http://schemas.microsoft.com/office/powerpoint/2010/main" val="3122697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39551" y="647308"/>
            <a:ext cx="6584776" cy="646331"/>
          </a:xfrm>
          <a:prstGeom prst="rect">
            <a:avLst/>
          </a:prstGeom>
          <a:solidFill>
            <a:schemeClr val="accent2">
              <a:lumMod val="75000"/>
            </a:schemeClr>
          </a:solidFill>
        </p:spPr>
        <p:txBody>
          <a:bodyPr wrap="square" rtlCol="0">
            <a:spAutoFit/>
          </a:bodyPr>
          <a:lstStyle/>
          <a:p>
            <a:pPr algn="ctr"/>
            <a:r>
              <a:rPr lang="en-GB" sz="3600">
                <a:latin typeface="Twinkl Cursive Looped" panose="02000000000000000000" pitchFamily="2" charset="0"/>
              </a:rPr>
              <a:t>Our Cover Supervisors </a:t>
            </a:r>
          </a:p>
        </p:txBody>
      </p:sp>
      <p:sp>
        <p:nvSpPr>
          <p:cNvPr id="7" name="Content Placeholder 2">
            <a:extLst>
              <a:ext uri="{FF2B5EF4-FFF2-40B4-BE49-F238E27FC236}">
                <a16:creationId xmlns:a16="http://schemas.microsoft.com/office/drawing/2014/main" id="{FD8DD8BC-5822-402F-8C39-DD6995E8800F}"/>
              </a:ext>
            </a:extLst>
          </p:cNvPr>
          <p:cNvSpPr txBox="1">
            <a:spLocks/>
          </p:cNvSpPr>
          <p:nvPr/>
        </p:nvSpPr>
        <p:spPr>
          <a:xfrm>
            <a:off x="1650505" y="3023509"/>
            <a:ext cx="6672401" cy="1275657"/>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GB"/>
              <a:t> </a:t>
            </a:r>
          </a:p>
          <a:p>
            <a:pPr marL="0" indent="0" algn="ctr">
              <a:buFont typeface="Arial" panose="020B0604020202020204" pitchFamily="34" charset="0"/>
              <a:buNone/>
            </a:pPr>
            <a:endParaRPr lang="en-GB"/>
          </a:p>
          <a:p>
            <a:pPr marL="0" indent="0" algn="ctr">
              <a:buFont typeface="Arial" panose="020B0604020202020204" pitchFamily="34" charset="0"/>
              <a:buNone/>
            </a:pPr>
            <a:endParaRPr lang="en-GB"/>
          </a:p>
          <a:p>
            <a:pPr marL="0" indent="0" algn="ctr">
              <a:buFont typeface="Arial" panose="020B0604020202020204" pitchFamily="34" charset="0"/>
              <a:buNone/>
            </a:pPr>
            <a:endParaRPr lang="en-GB"/>
          </a:p>
        </p:txBody>
      </p:sp>
      <p:pic>
        <p:nvPicPr>
          <p:cNvPr id="11" name="Picture 10">
            <a:extLst>
              <a:ext uri="{FF2B5EF4-FFF2-40B4-BE49-F238E27FC236}">
                <a16:creationId xmlns:a16="http://schemas.microsoft.com/office/drawing/2014/main" id="{0DC37278-4C92-4F0F-96D6-3462BCFD6F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2206" y="2361165"/>
            <a:ext cx="1461456" cy="21921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C35E5C99-F0A6-48A0-9E51-B9086E0E71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1754" y="2361165"/>
            <a:ext cx="1436914" cy="21553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a:extLst>
              <a:ext uri="{FF2B5EF4-FFF2-40B4-BE49-F238E27FC236}">
                <a16:creationId xmlns:a16="http://schemas.microsoft.com/office/drawing/2014/main" id="{104C7559-C109-48B2-AD18-14F9AA0C1E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59779" y="2351752"/>
            <a:ext cx="1445389" cy="216808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A collage of women smiling&#10;&#10;AI-generated content may be incorrect.">
            <a:extLst>
              <a:ext uri="{FF2B5EF4-FFF2-40B4-BE49-F238E27FC236}">
                <a16:creationId xmlns:a16="http://schemas.microsoft.com/office/drawing/2014/main" id="{57AC1CCD-F8D7-4849-85D4-53D270A0FE1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60822"/>
          <a:stretch/>
        </p:blipFill>
        <p:spPr bwMode="auto">
          <a:xfrm>
            <a:off x="365661" y="2341459"/>
            <a:ext cx="1397532" cy="21750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F7DD7B1-1056-4FE6-9C34-3ED2D8C94EEC}"/>
              </a:ext>
            </a:extLst>
          </p:cNvPr>
          <p:cNvPicPr>
            <a:picLocks noChangeAspect="1"/>
          </p:cNvPicPr>
          <p:nvPr/>
        </p:nvPicPr>
        <p:blipFill>
          <a:blip r:embed="rId7"/>
          <a:stretch>
            <a:fillRect/>
          </a:stretch>
        </p:blipFill>
        <p:spPr>
          <a:xfrm>
            <a:off x="6920248" y="2361165"/>
            <a:ext cx="1599244" cy="21921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a:extLst>
              <a:ext uri="{FF2B5EF4-FFF2-40B4-BE49-F238E27FC236}">
                <a16:creationId xmlns:a16="http://schemas.microsoft.com/office/drawing/2014/main" id="{D72C5B03-C33F-4CC7-89FE-617C37F63A66}"/>
              </a:ext>
            </a:extLst>
          </p:cNvPr>
          <p:cNvSpPr/>
          <p:nvPr/>
        </p:nvSpPr>
        <p:spPr>
          <a:xfrm>
            <a:off x="315233" y="4776505"/>
            <a:ext cx="1447960" cy="369332"/>
          </a:xfrm>
          <a:prstGeom prst="rect">
            <a:avLst/>
          </a:prstGeom>
        </p:spPr>
        <p:txBody>
          <a:bodyPr wrap="none">
            <a:spAutoFit/>
          </a:bodyPr>
          <a:lstStyle/>
          <a:p>
            <a:r>
              <a:rPr lang="en-GB" dirty="0">
                <a:latin typeface="Twinkl Cursive Looped" panose="02000000000000000000" pitchFamily="2" charset="0"/>
              </a:rPr>
              <a:t>Mrs Reynolds</a:t>
            </a:r>
            <a:endParaRPr lang="en-US" dirty="0"/>
          </a:p>
        </p:txBody>
      </p:sp>
      <p:sp>
        <p:nvSpPr>
          <p:cNvPr id="8" name="Rectangle 7">
            <a:extLst>
              <a:ext uri="{FF2B5EF4-FFF2-40B4-BE49-F238E27FC236}">
                <a16:creationId xmlns:a16="http://schemas.microsoft.com/office/drawing/2014/main" id="{C3BF3D4C-A081-45DF-9A4E-1D2E113626D9}"/>
              </a:ext>
            </a:extLst>
          </p:cNvPr>
          <p:cNvSpPr/>
          <p:nvPr/>
        </p:nvSpPr>
        <p:spPr>
          <a:xfrm>
            <a:off x="2101448" y="4776505"/>
            <a:ext cx="1162049" cy="369332"/>
          </a:xfrm>
          <a:prstGeom prst="rect">
            <a:avLst/>
          </a:prstGeom>
        </p:spPr>
        <p:txBody>
          <a:bodyPr wrap="none">
            <a:spAutoFit/>
          </a:bodyPr>
          <a:lstStyle/>
          <a:p>
            <a:r>
              <a:rPr lang="en-GB" dirty="0">
                <a:latin typeface="Twinkl Cursive Looped" panose="02000000000000000000" pitchFamily="2" charset="0"/>
              </a:rPr>
              <a:t>Mr Tilbury</a:t>
            </a:r>
            <a:endParaRPr lang="en-US" dirty="0"/>
          </a:p>
        </p:txBody>
      </p:sp>
      <p:sp>
        <p:nvSpPr>
          <p:cNvPr id="9" name="Rectangle 8">
            <a:extLst>
              <a:ext uri="{FF2B5EF4-FFF2-40B4-BE49-F238E27FC236}">
                <a16:creationId xmlns:a16="http://schemas.microsoft.com/office/drawing/2014/main" id="{ED55FB59-6E94-4B2A-990E-9DD0D63F56AA}"/>
              </a:ext>
            </a:extLst>
          </p:cNvPr>
          <p:cNvSpPr/>
          <p:nvPr/>
        </p:nvSpPr>
        <p:spPr>
          <a:xfrm>
            <a:off x="3601752" y="4776505"/>
            <a:ext cx="1243482" cy="369332"/>
          </a:xfrm>
          <a:prstGeom prst="rect">
            <a:avLst/>
          </a:prstGeom>
        </p:spPr>
        <p:txBody>
          <a:bodyPr wrap="none">
            <a:spAutoFit/>
          </a:bodyPr>
          <a:lstStyle/>
          <a:p>
            <a:r>
              <a:rPr lang="en-GB" dirty="0">
                <a:latin typeface="Twinkl Cursive Looped" panose="02000000000000000000" pitchFamily="2" charset="0"/>
              </a:rPr>
              <a:t>Mrs Barnes</a:t>
            </a:r>
            <a:endParaRPr lang="en-US" dirty="0"/>
          </a:p>
        </p:txBody>
      </p:sp>
      <p:sp>
        <p:nvSpPr>
          <p:cNvPr id="10" name="Rectangle 9">
            <a:extLst>
              <a:ext uri="{FF2B5EF4-FFF2-40B4-BE49-F238E27FC236}">
                <a16:creationId xmlns:a16="http://schemas.microsoft.com/office/drawing/2014/main" id="{8C33BB66-BCBF-4E6B-9A54-C881FC9561C3}"/>
              </a:ext>
            </a:extLst>
          </p:cNvPr>
          <p:cNvSpPr/>
          <p:nvPr/>
        </p:nvSpPr>
        <p:spPr>
          <a:xfrm>
            <a:off x="5416943" y="4776505"/>
            <a:ext cx="1151982" cy="369332"/>
          </a:xfrm>
          <a:prstGeom prst="rect">
            <a:avLst/>
          </a:prstGeom>
        </p:spPr>
        <p:txBody>
          <a:bodyPr wrap="none">
            <a:spAutoFit/>
          </a:bodyPr>
          <a:lstStyle/>
          <a:p>
            <a:r>
              <a:rPr lang="en-GB" dirty="0">
                <a:latin typeface="Twinkl Cursive Looped" panose="02000000000000000000" pitchFamily="2" charset="0"/>
              </a:rPr>
              <a:t>Mr Carter </a:t>
            </a:r>
            <a:endParaRPr lang="en-US" dirty="0"/>
          </a:p>
        </p:txBody>
      </p:sp>
      <p:sp>
        <p:nvSpPr>
          <p:cNvPr id="12" name="Rectangle 11">
            <a:extLst>
              <a:ext uri="{FF2B5EF4-FFF2-40B4-BE49-F238E27FC236}">
                <a16:creationId xmlns:a16="http://schemas.microsoft.com/office/drawing/2014/main" id="{DD5D8A12-F4E6-4903-A789-11685DEDE5F8}"/>
              </a:ext>
            </a:extLst>
          </p:cNvPr>
          <p:cNvSpPr/>
          <p:nvPr/>
        </p:nvSpPr>
        <p:spPr>
          <a:xfrm>
            <a:off x="7140634" y="4776505"/>
            <a:ext cx="1318246" cy="369332"/>
          </a:xfrm>
          <a:prstGeom prst="rect">
            <a:avLst/>
          </a:prstGeom>
        </p:spPr>
        <p:txBody>
          <a:bodyPr wrap="none">
            <a:spAutoFit/>
          </a:bodyPr>
          <a:lstStyle/>
          <a:p>
            <a:r>
              <a:rPr lang="en-GB" dirty="0">
                <a:latin typeface="Twinkl Cursive Looped" panose="02000000000000000000" pitchFamily="2" charset="0"/>
              </a:rPr>
              <a:t>Mrs Haydon</a:t>
            </a:r>
            <a:endParaRPr lang="en-US" dirty="0"/>
          </a:p>
        </p:txBody>
      </p:sp>
    </p:spTree>
    <p:extLst>
      <p:ext uri="{BB962C8B-B14F-4D97-AF65-F5344CB8AC3E}">
        <p14:creationId xmlns:p14="http://schemas.microsoft.com/office/powerpoint/2010/main" val="2424758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04146"/>
            <a:ext cx="6741241" cy="804322"/>
          </a:xfrm>
        </p:spPr>
        <p:txBody>
          <a:bodyPr/>
          <a:lstStyle/>
          <a:p>
            <a:r>
              <a:rPr lang="en-GB" dirty="0">
                <a:latin typeface="Arial Black" panose="020B0A04020102020204" pitchFamily="34" charset="0"/>
              </a:rPr>
              <a:t>Welcome to Year 4</a:t>
            </a:r>
          </a:p>
        </p:txBody>
      </p:sp>
      <p:sp>
        <p:nvSpPr>
          <p:cNvPr id="6" name="TextBox 5">
            <a:extLst>
              <a:ext uri="{FF2B5EF4-FFF2-40B4-BE49-F238E27FC236}">
                <a16:creationId xmlns:a16="http://schemas.microsoft.com/office/drawing/2014/main" id="{AA31D9BA-4B58-4525-9A75-7BE236120A6D}"/>
              </a:ext>
            </a:extLst>
          </p:cNvPr>
          <p:cNvSpPr txBox="1"/>
          <p:nvPr/>
        </p:nvSpPr>
        <p:spPr>
          <a:xfrm>
            <a:off x="179511" y="673170"/>
            <a:ext cx="8182539" cy="830997"/>
          </a:xfrm>
          <a:prstGeom prst="rect">
            <a:avLst/>
          </a:prstGeom>
          <a:noFill/>
        </p:spPr>
        <p:txBody>
          <a:bodyPr wrap="square" lIns="91440" tIns="45720" rIns="91440" bIns="45720" rtlCol="0" anchor="t">
            <a:spAutoFit/>
          </a:bodyPr>
          <a:lstStyle/>
          <a:p>
            <a:r>
              <a:rPr lang="en-GB" sz="1600" dirty="0">
                <a:latin typeface="Arial Black"/>
              </a:rPr>
              <a:t>Autumn: Our Geography and History focus will be Invaders</a:t>
            </a:r>
          </a:p>
          <a:p>
            <a:r>
              <a:rPr lang="en-GB" sz="1600" dirty="0">
                <a:latin typeface="Arial Black"/>
              </a:rPr>
              <a:t> </a:t>
            </a:r>
          </a:p>
          <a:p>
            <a:r>
              <a:rPr lang="en-GB" sz="1600" dirty="0">
                <a:latin typeface="Arial Black"/>
              </a:rPr>
              <a:t>In Science we will be focusing on Habitats and States of Matter </a:t>
            </a:r>
            <a:endParaRPr lang="en-GB" sz="1600" dirty="0">
              <a:latin typeface="Arial Black" panose="020B0A04020102020204" pitchFamily="34" charset="0"/>
            </a:endParaRPr>
          </a:p>
        </p:txBody>
      </p:sp>
      <p:sp>
        <p:nvSpPr>
          <p:cNvPr id="12" name="TextBox 11">
            <a:extLst>
              <a:ext uri="{FF2B5EF4-FFF2-40B4-BE49-F238E27FC236}">
                <a16:creationId xmlns:a16="http://schemas.microsoft.com/office/drawing/2014/main" id="{77C5E70A-3758-4FD3-AC69-729DFC13F855}"/>
              </a:ext>
            </a:extLst>
          </p:cNvPr>
          <p:cNvSpPr txBox="1"/>
          <p:nvPr/>
        </p:nvSpPr>
        <p:spPr>
          <a:xfrm>
            <a:off x="5968003" y="4752336"/>
            <a:ext cx="2194832" cy="523220"/>
          </a:xfrm>
          <a:prstGeom prst="rect">
            <a:avLst/>
          </a:prstGeom>
          <a:solidFill>
            <a:schemeClr val="bg1"/>
          </a:solidFill>
        </p:spPr>
        <p:txBody>
          <a:bodyPr wrap="none" rtlCol="0">
            <a:spAutoFit/>
          </a:bodyPr>
          <a:lstStyle/>
          <a:p>
            <a:r>
              <a:rPr lang="en-GB" sz="2800" b="1" dirty="0">
                <a:latin typeface="Bradley Hand ITC" panose="020B0604020202020204" pitchFamily="66" charset="0"/>
              </a:rPr>
              <a:t>Invaders Day</a:t>
            </a:r>
          </a:p>
        </p:txBody>
      </p:sp>
      <p:pic>
        <p:nvPicPr>
          <p:cNvPr id="14" name="Picture 13" descr="A picture containing group&#10;&#10;Description automatically generated">
            <a:extLst>
              <a:ext uri="{FF2B5EF4-FFF2-40B4-BE49-F238E27FC236}">
                <a16:creationId xmlns:a16="http://schemas.microsoft.com/office/drawing/2014/main" id="{DBC1C66B-6CB0-4F45-BCF0-A50DA1A62D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586" y="4086520"/>
            <a:ext cx="3224345" cy="2378071"/>
          </a:xfrm>
          <a:prstGeom prst="rect">
            <a:avLst/>
          </a:prstGeom>
          <a:ln>
            <a:noFill/>
          </a:ln>
          <a:effectLst>
            <a:softEdge rad="112500"/>
          </a:effectLst>
        </p:spPr>
      </p:pic>
      <p:pic>
        <p:nvPicPr>
          <p:cNvPr id="16" name="Picture 15" descr="A picture containing grass, building, man, field&#10;&#10;Description automatically generated">
            <a:extLst>
              <a:ext uri="{FF2B5EF4-FFF2-40B4-BE49-F238E27FC236}">
                <a16:creationId xmlns:a16="http://schemas.microsoft.com/office/drawing/2014/main" id="{114D906D-43B7-4B9B-AD0B-15FA9A18B702}"/>
              </a:ext>
            </a:extLst>
          </p:cNvPr>
          <p:cNvPicPr>
            <a:picLocks noChangeAspect="1"/>
          </p:cNvPicPr>
          <p:nvPr/>
        </p:nvPicPr>
        <p:blipFill rotWithShape="1">
          <a:blip r:embed="rId3">
            <a:extLst>
              <a:ext uri="{28A0092B-C50C-407E-A947-70E740481C1C}">
                <a14:useLocalDpi xmlns:a14="http://schemas.microsoft.com/office/drawing/2010/main" val="0"/>
              </a:ext>
            </a:extLst>
          </a:blip>
          <a:srcRect l="22426" r="22104"/>
          <a:stretch/>
        </p:blipFill>
        <p:spPr>
          <a:xfrm>
            <a:off x="765495" y="1778665"/>
            <a:ext cx="2015411" cy="2156250"/>
          </a:xfrm>
          <a:prstGeom prst="rect">
            <a:avLst/>
          </a:prstGeom>
          <a:ln>
            <a:noFill/>
          </a:ln>
          <a:effectLst>
            <a:softEdge rad="112500"/>
          </a:effectLst>
        </p:spPr>
      </p:pic>
      <p:pic>
        <p:nvPicPr>
          <p:cNvPr id="18" name="Picture 17" descr="A picture containing clothing, dark, old, sitting&#10;&#10;Description automatically generated">
            <a:extLst>
              <a:ext uri="{FF2B5EF4-FFF2-40B4-BE49-F238E27FC236}">
                <a16:creationId xmlns:a16="http://schemas.microsoft.com/office/drawing/2014/main" id="{CA0A6A00-E3AD-4845-847A-C3D8C05D85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0647" y="4195121"/>
            <a:ext cx="1564640" cy="2082435"/>
          </a:xfrm>
          <a:prstGeom prst="rect">
            <a:avLst/>
          </a:prstGeom>
          <a:ln>
            <a:noFill/>
          </a:ln>
          <a:effectLst>
            <a:softEdge rad="112500"/>
          </a:effectLst>
        </p:spPr>
      </p:pic>
      <p:pic>
        <p:nvPicPr>
          <p:cNvPr id="20" name="Picture 2" descr="Image result for Romans in Britian">
            <a:extLst>
              <a:ext uri="{FF2B5EF4-FFF2-40B4-BE49-F238E27FC236}">
                <a16:creationId xmlns:a16="http://schemas.microsoft.com/office/drawing/2014/main" id="{85147171-EC03-46DD-930F-381540AD2E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8715" y="1807919"/>
            <a:ext cx="1749037" cy="22063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9" descr="A picture containing refrigerator, drawing&#10;&#10;Description automatically generated">
            <a:extLst>
              <a:ext uri="{FF2B5EF4-FFF2-40B4-BE49-F238E27FC236}">
                <a16:creationId xmlns:a16="http://schemas.microsoft.com/office/drawing/2014/main" id="{CB74E62C-8F62-4CE9-99B6-7F64D4497DA0}"/>
              </a:ext>
            </a:extLst>
          </p:cNvPr>
          <p:cNvPicPr>
            <a:picLocks noChangeAspect="1"/>
          </p:cNvPicPr>
          <p:nvPr/>
        </p:nvPicPr>
        <p:blipFill>
          <a:blip r:embed="rId6"/>
          <a:stretch>
            <a:fillRect/>
          </a:stretch>
        </p:blipFill>
        <p:spPr>
          <a:xfrm>
            <a:off x="5829210" y="2201365"/>
            <a:ext cx="2333625" cy="1733550"/>
          </a:xfrm>
          <a:prstGeom prst="rect">
            <a:avLst/>
          </a:prstGeom>
          <a:ln>
            <a:noFill/>
          </a:ln>
          <a:effectLst>
            <a:softEdge rad="112500"/>
          </a:effectLst>
        </p:spPr>
      </p:pic>
    </p:spTree>
    <p:extLst>
      <p:ext uri="{BB962C8B-B14F-4D97-AF65-F5344CB8AC3E}">
        <p14:creationId xmlns:p14="http://schemas.microsoft.com/office/powerpoint/2010/main" val="83736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1" y="150650"/>
            <a:ext cx="6929501" cy="754785"/>
          </a:xfrm>
        </p:spPr>
        <p:txBody>
          <a:bodyPr/>
          <a:lstStyle/>
          <a:p>
            <a:r>
              <a:rPr lang="en-GB" dirty="0">
                <a:latin typeface="Arial Black" panose="020B0A04020102020204" pitchFamily="34" charset="0"/>
              </a:rPr>
              <a:t>Welcome to Year 4</a:t>
            </a:r>
          </a:p>
        </p:txBody>
      </p:sp>
      <p:sp>
        <p:nvSpPr>
          <p:cNvPr id="11" name="TextBox 10">
            <a:extLst>
              <a:ext uri="{FF2B5EF4-FFF2-40B4-BE49-F238E27FC236}">
                <a16:creationId xmlns:a16="http://schemas.microsoft.com/office/drawing/2014/main" id="{4B92B1EB-7895-4F98-AD6B-E50B86A88DA4}"/>
              </a:ext>
            </a:extLst>
          </p:cNvPr>
          <p:cNvSpPr txBox="1"/>
          <p:nvPr/>
        </p:nvSpPr>
        <p:spPr>
          <a:xfrm>
            <a:off x="179512" y="980728"/>
            <a:ext cx="7244163" cy="646331"/>
          </a:xfrm>
          <a:prstGeom prst="rect">
            <a:avLst/>
          </a:prstGeom>
          <a:noFill/>
        </p:spPr>
        <p:txBody>
          <a:bodyPr wrap="none" rtlCol="0">
            <a:spAutoFit/>
          </a:bodyPr>
          <a:lstStyle/>
          <a:p>
            <a:r>
              <a:rPr lang="en-GB" dirty="0">
                <a:latin typeface="Arial Black" panose="020B0A04020102020204" pitchFamily="34" charset="0"/>
              </a:rPr>
              <a:t>Spring term: Our History and Geography focus is: </a:t>
            </a:r>
            <a:r>
              <a:rPr lang="en-GB" dirty="0">
                <a:solidFill>
                  <a:schemeClr val="bg1"/>
                </a:solidFill>
                <a:latin typeface="Arial Black" panose="020B0A04020102020204" pitchFamily="34" charset="0"/>
              </a:rPr>
              <a:t>WW2</a:t>
            </a:r>
          </a:p>
          <a:p>
            <a:r>
              <a:rPr lang="en-GB" dirty="0">
                <a:latin typeface="Arial Black" panose="020B0A04020102020204" pitchFamily="34" charset="0"/>
              </a:rPr>
              <a:t>In Science we will be focusing on: </a:t>
            </a:r>
            <a:r>
              <a:rPr lang="en-GB" dirty="0">
                <a:solidFill>
                  <a:schemeClr val="bg1"/>
                </a:solidFill>
                <a:latin typeface="Arial Black" panose="020B0A04020102020204" pitchFamily="34" charset="0"/>
              </a:rPr>
              <a:t>Electricity and Sound</a:t>
            </a:r>
          </a:p>
        </p:txBody>
      </p:sp>
      <p:pic>
        <p:nvPicPr>
          <p:cNvPr id="9" name="Picture 8" descr="A picture containing outdoor, man, vehicle, walking&#10;&#10;Description automatically generated">
            <a:extLst>
              <a:ext uri="{FF2B5EF4-FFF2-40B4-BE49-F238E27FC236}">
                <a16:creationId xmlns:a16="http://schemas.microsoft.com/office/drawing/2014/main" id="{E4D7196F-5F95-4520-A32B-23CB8DFCFDB6}"/>
              </a:ext>
            </a:extLst>
          </p:cNvPr>
          <p:cNvPicPr>
            <a:picLocks noChangeAspect="1"/>
          </p:cNvPicPr>
          <p:nvPr/>
        </p:nvPicPr>
        <p:blipFill rotWithShape="1">
          <a:blip r:embed="rId2">
            <a:extLst>
              <a:ext uri="{28A0092B-C50C-407E-A947-70E740481C1C}">
                <a14:useLocalDpi xmlns:a14="http://schemas.microsoft.com/office/drawing/2010/main" val="0"/>
              </a:ext>
            </a:extLst>
          </a:blip>
          <a:srcRect l="28189"/>
          <a:stretch/>
        </p:blipFill>
        <p:spPr>
          <a:xfrm>
            <a:off x="3337184" y="1783651"/>
            <a:ext cx="2201297" cy="1666875"/>
          </a:xfrm>
          <a:prstGeom prst="rect">
            <a:avLst/>
          </a:prstGeom>
          <a:ln>
            <a:noFill/>
          </a:ln>
          <a:effectLst>
            <a:softEdge rad="112500"/>
          </a:effectLst>
        </p:spPr>
      </p:pic>
      <p:pic>
        <p:nvPicPr>
          <p:cNvPr id="13" name="Picture 12" descr="A group of people in a room&#10;&#10;Description automatically generated">
            <a:extLst>
              <a:ext uri="{FF2B5EF4-FFF2-40B4-BE49-F238E27FC236}">
                <a16:creationId xmlns:a16="http://schemas.microsoft.com/office/drawing/2014/main" id="{81A14209-23F3-444B-8DFC-4DC5DC4DDD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229" y="4829417"/>
            <a:ext cx="2861593" cy="1943723"/>
          </a:xfrm>
          <a:prstGeom prst="rect">
            <a:avLst/>
          </a:prstGeom>
          <a:ln>
            <a:noFill/>
          </a:ln>
          <a:effectLst>
            <a:softEdge rad="112500"/>
          </a:effectLst>
        </p:spPr>
      </p:pic>
      <p:pic>
        <p:nvPicPr>
          <p:cNvPr id="18" name="Picture 17" descr="A picture containing table, food&#10;&#10;Description automatically generated">
            <a:extLst>
              <a:ext uri="{FF2B5EF4-FFF2-40B4-BE49-F238E27FC236}">
                <a16:creationId xmlns:a16="http://schemas.microsoft.com/office/drawing/2014/main" id="{DCCBA660-411C-4700-859D-FE148F6E33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801" y="4845845"/>
            <a:ext cx="3207914" cy="1944190"/>
          </a:xfrm>
          <a:prstGeom prst="rect">
            <a:avLst/>
          </a:prstGeom>
          <a:ln>
            <a:noFill/>
          </a:ln>
          <a:effectLst>
            <a:softEdge rad="112500"/>
          </a:effectLst>
        </p:spPr>
      </p:pic>
      <p:pic>
        <p:nvPicPr>
          <p:cNvPr id="21" name="Picture 20" descr="A picture containing drawing&#10;&#10;Description automatically generated">
            <a:extLst>
              <a:ext uri="{FF2B5EF4-FFF2-40B4-BE49-F238E27FC236}">
                <a16:creationId xmlns:a16="http://schemas.microsoft.com/office/drawing/2014/main" id="{740A499C-FD46-4DAE-890A-BC8723BCE0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0369" y="3450526"/>
            <a:ext cx="2848161" cy="1424081"/>
          </a:xfrm>
          <a:prstGeom prst="rect">
            <a:avLst/>
          </a:prstGeom>
          <a:ln>
            <a:noFill/>
          </a:ln>
          <a:effectLst>
            <a:softEdge rad="112500"/>
          </a:effectLst>
        </p:spPr>
      </p:pic>
      <p:sp>
        <p:nvSpPr>
          <p:cNvPr id="23" name="TextBox 22">
            <a:extLst>
              <a:ext uri="{FF2B5EF4-FFF2-40B4-BE49-F238E27FC236}">
                <a16:creationId xmlns:a16="http://schemas.microsoft.com/office/drawing/2014/main" id="{73B0608D-314C-4D87-AEBD-5807FF9C1112}"/>
              </a:ext>
            </a:extLst>
          </p:cNvPr>
          <p:cNvSpPr txBox="1"/>
          <p:nvPr/>
        </p:nvSpPr>
        <p:spPr>
          <a:xfrm>
            <a:off x="179511" y="3562403"/>
            <a:ext cx="1544204" cy="1200329"/>
          </a:xfrm>
          <a:prstGeom prst="rect">
            <a:avLst/>
          </a:prstGeom>
          <a:solidFill>
            <a:schemeClr val="bg1"/>
          </a:solidFill>
        </p:spPr>
        <p:txBody>
          <a:bodyPr wrap="square" lIns="91440" tIns="45720" rIns="91440" bIns="45720" rtlCol="0" anchor="t">
            <a:spAutoFit/>
          </a:bodyPr>
          <a:lstStyle/>
          <a:p>
            <a:pPr algn="ctr"/>
            <a:r>
              <a:rPr lang="en-GB" b="1" dirty="0">
                <a:latin typeface="Bradley Hand ITC"/>
              </a:rPr>
              <a:t>One night residential – Frontier Centre</a:t>
            </a:r>
          </a:p>
        </p:txBody>
      </p:sp>
      <p:pic>
        <p:nvPicPr>
          <p:cNvPr id="8196" name="Picture 4">
            <a:extLst>
              <a:ext uri="{FF2B5EF4-FFF2-40B4-BE49-F238E27FC236}">
                <a16:creationId xmlns:a16="http://schemas.microsoft.com/office/drawing/2014/main" id="{C23BD24D-7BC8-4CE2-BC91-AAB6E81FA00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52" y="1723767"/>
            <a:ext cx="2848161" cy="18987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6574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75621"/>
            <a:ext cx="5183887" cy="807964"/>
          </a:xfrm>
        </p:spPr>
        <p:txBody>
          <a:bodyPr/>
          <a:lstStyle/>
          <a:p>
            <a:r>
              <a:rPr lang="en-GB" dirty="0">
                <a:latin typeface="Arial Black" panose="020B0A04020102020204" pitchFamily="34" charset="0"/>
              </a:rPr>
              <a:t>Welcome to Year 4</a:t>
            </a:r>
          </a:p>
        </p:txBody>
      </p:sp>
      <p:sp>
        <p:nvSpPr>
          <p:cNvPr id="11" name="TextBox 10">
            <a:extLst>
              <a:ext uri="{FF2B5EF4-FFF2-40B4-BE49-F238E27FC236}">
                <a16:creationId xmlns:a16="http://schemas.microsoft.com/office/drawing/2014/main" id="{8C9549FD-8DA9-4449-8401-C993ABF80A52}"/>
              </a:ext>
            </a:extLst>
          </p:cNvPr>
          <p:cNvSpPr txBox="1"/>
          <p:nvPr/>
        </p:nvSpPr>
        <p:spPr>
          <a:xfrm>
            <a:off x="-14543" y="591218"/>
            <a:ext cx="8521428" cy="1631216"/>
          </a:xfrm>
          <a:prstGeom prst="rect">
            <a:avLst/>
          </a:prstGeom>
          <a:noFill/>
        </p:spPr>
        <p:txBody>
          <a:bodyPr wrap="square" lIns="91440" tIns="45720" rIns="91440" bIns="45720" rtlCol="0" anchor="t">
            <a:spAutoFit/>
          </a:bodyPr>
          <a:lstStyle/>
          <a:p>
            <a:r>
              <a:rPr lang="en-GB" sz="2000" dirty="0">
                <a:latin typeface="Twinkl Cursive Looped" panose="02000000000000000000" pitchFamily="2" charset="0"/>
              </a:rPr>
              <a:t>Summer term: Our History and Geography focus is: </a:t>
            </a:r>
          </a:p>
          <a:p>
            <a:r>
              <a:rPr lang="en-GB" sz="2000" dirty="0">
                <a:solidFill>
                  <a:schemeClr val="bg1"/>
                </a:solidFill>
                <a:latin typeface="Twinkl Cursive Looped" panose="02000000000000000000" pitchFamily="2" charset="0"/>
              </a:rPr>
              <a:t>Epic Earth and Inspirational People.</a:t>
            </a:r>
          </a:p>
          <a:p>
            <a:endParaRPr lang="en-GB" sz="2000" dirty="0">
              <a:solidFill>
                <a:schemeClr val="bg1"/>
              </a:solidFill>
              <a:latin typeface="Twinkl Cursive Looped" panose="02000000000000000000" pitchFamily="2" charset="0"/>
            </a:endParaRPr>
          </a:p>
          <a:p>
            <a:r>
              <a:rPr lang="en-GB" sz="2000" dirty="0">
                <a:latin typeface="Twinkl Cursive Looped" panose="02000000000000000000" pitchFamily="2" charset="0"/>
              </a:rPr>
              <a:t>In Science we will be focusing on:</a:t>
            </a:r>
          </a:p>
          <a:p>
            <a:r>
              <a:rPr lang="en-GB" sz="2000" dirty="0">
                <a:solidFill>
                  <a:schemeClr val="bg1"/>
                </a:solidFill>
                <a:latin typeface="Twinkl Cursive Looped" panose="02000000000000000000" pitchFamily="2" charset="0"/>
              </a:rPr>
              <a:t>Human digestive system</a:t>
            </a:r>
          </a:p>
        </p:txBody>
      </p:sp>
      <p:pic>
        <p:nvPicPr>
          <p:cNvPr id="8" name="Picture 2" descr="Image result for Extreme Earth">
            <a:extLst>
              <a:ext uri="{FF2B5EF4-FFF2-40B4-BE49-F238E27FC236}">
                <a16:creationId xmlns:a16="http://schemas.microsoft.com/office/drawing/2014/main" id="{2C0E7BB5-8088-45DD-82C4-299510370E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6286" y="1051482"/>
            <a:ext cx="2352675" cy="1714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5" name="Picture 14" descr="A picture containing water, snow, standing, small&#10;&#10;Description automatically generated">
            <a:extLst>
              <a:ext uri="{FF2B5EF4-FFF2-40B4-BE49-F238E27FC236}">
                <a16:creationId xmlns:a16="http://schemas.microsoft.com/office/drawing/2014/main" id="{79D586A9-B386-4A71-B3AB-2B08B48B0C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8021" y="2882139"/>
            <a:ext cx="2391502" cy="2141644"/>
          </a:xfrm>
          <a:prstGeom prst="rect">
            <a:avLst/>
          </a:prstGeom>
          <a:ln>
            <a:noFill/>
          </a:ln>
          <a:effectLst>
            <a:softEdge rad="112500"/>
          </a:effectLst>
        </p:spPr>
      </p:pic>
      <p:sp>
        <p:nvSpPr>
          <p:cNvPr id="21" name="TextBox 20">
            <a:extLst>
              <a:ext uri="{FF2B5EF4-FFF2-40B4-BE49-F238E27FC236}">
                <a16:creationId xmlns:a16="http://schemas.microsoft.com/office/drawing/2014/main" id="{B1430BAB-35BD-411F-85D8-ED2A39F86CF8}"/>
              </a:ext>
            </a:extLst>
          </p:cNvPr>
          <p:cNvSpPr txBox="1"/>
          <p:nvPr/>
        </p:nvSpPr>
        <p:spPr>
          <a:xfrm>
            <a:off x="6054563" y="5784781"/>
            <a:ext cx="2989921" cy="523220"/>
          </a:xfrm>
          <a:prstGeom prst="rect">
            <a:avLst/>
          </a:prstGeom>
          <a:solidFill>
            <a:schemeClr val="bg1"/>
          </a:solidFill>
        </p:spPr>
        <p:txBody>
          <a:bodyPr wrap="none" rtlCol="0">
            <a:spAutoFit/>
          </a:bodyPr>
          <a:lstStyle/>
          <a:p>
            <a:r>
              <a:rPr lang="en-GB" sz="2800" b="1" dirty="0">
                <a:latin typeface="Bradley Hand ITC" panose="020B0604020202020204" pitchFamily="66" charset="0"/>
              </a:rPr>
              <a:t>Leavers’ Assembly</a:t>
            </a:r>
          </a:p>
        </p:txBody>
      </p:sp>
      <p:sp>
        <p:nvSpPr>
          <p:cNvPr id="22" name="TextBox 21">
            <a:extLst>
              <a:ext uri="{FF2B5EF4-FFF2-40B4-BE49-F238E27FC236}">
                <a16:creationId xmlns:a16="http://schemas.microsoft.com/office/drawing/2014/main" id="{9802CF27-76F9-4520-951C-9E5434D64CF3}"/>
              </a:ext>
            </a:extLst>
          </p:cNvPr>
          <p:cNvSpPr txBox="1"/>
          <p:nvPr/>
        </p:nvSpPr>
        <p:spPr>
          <a:xfrm>
            <a:off x="3243652" y="5816405"/>
            <a:ext cx="2412840" cy="523220"/>
          </a:xfrm>
          <a:prstGeom prst="rect">
            <a:avLst/>
          </a:prstGeom>
          <a:solidFill>
            <a:schemeClr val="bg1"/>
          </a:solidFill>
        </p:spPr>
        <p:txBody>
          <a:bodyPr wrap="none" rtlCol="0">
            <a:spAutoFit/>
          </a:bodyPr>
          <a:lstStyle/>
          <a:p>
            <a:r>
              <a:rPr lang="en-GB" sz="2800" b="1">
                <a:latin typeface="Bradley Hand ITC" panose="020B0604020202020204" pitchFamily="66" charset="0"/>
              </a:rPr>
              <a:t>Leavers’ Picnic</a:t>
            </a:r>
          </a:p>
        </p:txBody>
      </p:sp>
      <p:pic>
        <p:nvPicPr>
          <p:cNvPr id="23" name="Picture 22">
            <a:extLst>
              <a:ext uri="{FF2B5EF4-FFF2-40B4-BE49-F238E27FC236}">
                <a16:creationId xmlns:a16="http://schemas.microsoft.com/office/drawing/2014/main" id="{F6906DF8-25F4-4600-AB43-C6C41BA453FC}"/>
              </a:ext>
            </a:extLst>
          </p:cNvPr>
          <p:cNvPicPr>
            <a:picLocks noChangeAspect="1"/>
          </p:cNvPicPr>
          <p:nvPr/>
        </p:nvPicPr>
        <p:blipFill rotWithShape="1">
          <a:blip r:embed="rId4"/>
          <a:srcRect l="24801" t="30967" r="11667" b="24081"/>
          <a:stretch/>
        </p:blipFill>
        <p:spPr>
          <a:xfrm>
            <a:off x="2235709" y="2771875"/>
            <a:ext cx="2370577" cy="1677289"/>
          </a:xfrm>
          <a:prstGeom prst="rect">
            <a:avLst/>
          </a:prstGeom>
          <a:ln>
            <a:noFill/>
          </a:ln>
          <a:effectLst>
            <a:softEdge rad="112500"/>
          </a:effectLst>
        </p:spPr>
      </p:pic>
      <p:sp>
        <p:nvSpPr>
          <p:cNvPr id="13" name="TextBox 12">
            <a:extLst>
              <a:ext uri="{FF2B5EF4-FFF2-40B4-BE49-F238E27FC236}">
                <a16:creationId xmlns:a16="http://schemas.microsoft.com/office/drawing/2014/main" id="{DC4705E1-86CF-4F71-AF62-AAB8313BD832}"/>
              </a:ext>
            </a:extLst>
          </p:cNvPr>
          <p:cNvSpPr txBox="1"/>
          <p:nvPr/>
        </p:nvSpPr>
        <p:spPr>
          <a:xfrm>
            <a:off x="550857" y="5683489"/>
            <a:ext cx="1908624" cy="646331"/>
          </a:xfrm>
          <a:prstGeom prst="rect">
            <a:avLst/>
          </a:prstGeom>
          <a:solidFill>
            <a:schemeClr val="bg1"/>
          </a:solidFill>
        </p:spPr>
        <p:txBody>
          <a:bodyPr wrap="square" rtlCol="0">
            <a:spAutoFit/>
          </a:bodyPr>
          <a:lstStyle/>
          <a:p>
            <a:r>
              <a:rPr lang="en-GB" b="1">
                <a:latin typeface="Bradley Hand ITC" panose="020B0604020202020204" pitchFamily="66" charset="0"/>
              </a:rPr>
              <a:t>Visit: Faith Tour in Bedford</a:t>
            </a:r>
          </a:p>
        </p:txBody>
      </p:sp>
      <p:pic>
        <p:nvPicPr>
          <p:cNvPr id="12" name="Picture 11" descr="A picture containing holding, standing, table, woman&#10;&#10;Description automatically generated">
            <a:extLst>
              <a:ext uri="{FF2B5EF4-FFF2-40B4-BE49-F238E27FC236}">
                <a16:creationId xmlns:a16="http://schemas.microsoft.com/office/drawing/2014/main" id="{D9EFB3DF-5627-4855-AAA7-82734124E41B}"/>
              </a:ext>
            </a:extLst>
          </p:cNvPr>
          <p:cNvPicPr>
            <a:picLocks noChangeAspect="1"/>
          </p:cNvPicPr>
          <p:nvPr/>
        </p:nvPicPr>
        <p:blipFill>
          <a:blip r:embed="rId5"/>
          <a:stretch>
            <a:fillRect/>
          </a:stretch>
        </p:blipFill>
        <p:spPr>
          <a:xfrm>
            <a:off x="353633" y="2222434"/>
            <a:ext cx="1466850" cy="2924175"/>
          </a:xfrm>
          <a:prstGeom prst="rect">
            <a:avLst/>
          </a:prstGeom>
          <a:ln>
            <a:noFill/>
          </a:ln>
          <a:effectLst>
            <a:softEdge rad="112500"/>
          </a:effectLst>
        </p:spPr>
      </p:pic>
    </p:spTree>
    <p:extLst>
      <p:ext uri="{BB962C8B-B14F-4D97-AF65-F5344CB8AC3E}">
        <p14:creationId xmlns:p14="http://schemas.microsoft.com/office/powerpoint/2010/main" val="1328329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1" y="-46602"/>
            <a:ext cx="8229600" cy="1143000"/>
          </a:xfrm>
        </p:spPr>
        <p:txBody>
          <a:bodyPr/>
          <a:lstStyle/>
          <a:p>
            <a:pPr algn="l"/>
            <a:r>
              <a:rPr lang="en-GB">
                <a:latin typeface="Arial Black" panose="020B0A04020102020204" pitchFamily="34" charset="0"/>
              </a:rPr>
              <a:t>Year 3</a:t>
            </a:r>
          </a:p>
        </p:txBody>
      </p:sp>
      <p:sp>
        <p:nvSpPr>
          <p:cNvPr id="6" name="TextBox 5">
            <a:extLst>
              <a:ext uri="{FF2B5EF4-FFF2-40B4-BE49-F238E27FC236}">
                <a16:creationId xmlns:a16="http://schemas.microsoft.com/office/drawing/2014/main" id="{AA31D9BA-4B58-4525-9A75-7BE236120A6D}"/>
              </a:ext>
            </a:extLst>
          </p:cNvPr>
          <p:cNvSpPr txBox="1"/>
          <p:nvPr/>
        </p:nvSpPr>
        <p:spPr>
          <a:xfrm>
            <a:off x="179513" y="980729"/>
            <a:ext cx="7565993" cy="1200329"/>
          </a:xfrm>
          <a:prstGeom prst="rect">
            <a:avLst/>
          </a:prstGeom>
          <a:noFill/>
        </p:spPr>
        <p:txBody>
          <a:bodyPr wrap="square" lIns="91440" tIns="45720" rIns="91440" bIns="45720" rtlCol="0" anchor="t">
            <a:spAutoFit/>
          </a:bodyPr>
          <a:lstStyle/>
          <a:p>
            <a:r>
              <a:rPr lang="en-GB" dirty="0">
                <a:latin typeface="Arial Black"/>
              </a:rPr>
              <a:t>Autumn: Our Geography and History focus will be  </a:t>
            </a:r>
            <a:r>
              <a:rPr lang="en-GB" dirty="0">
                <a:solidFill>
                  <a:schemeClr val="bg1"/>
                </a:solidFill>
                <a:latin typeface="Arial Black"/>
              </a:rPr>
              <a:t>‘Changes in Britain: Stone Age-Iron Age’</a:t>
            </a:r>
          </a:p>
          <a:p>
            <a:endParaRPr lang="en-GB" dirty="0">
              <a:solidFill>
                <a:srgbClr val="FF0000"/>
              </a:solidFill>
              <a:latin typeface="Arial Black" panose="020B0A04020102020204" pitchFamily="34" charset="0"/>
            </a:endParaRPr>
          </a:p>
          <a:p>
            <a:r>
              <a:rPr lang="en-GB" dirty="0">
                <a:latin typeface="Arial Black"/>
              </a:rPr>
              <a:t>In Science we will be focusing on</a:t>
            </a:r>
            <a:r>
              <a:rPr lang="en-GB" dirty="0">
                <a:solidFill>
                  <a:schemeClr val="bg1"/>
                </a:solidFill>
                <a:latin typeface="Arial Black"/>
              </a:rPr>
              <a:t>: Rocks and soils </a:t>
            </a:r>
            <a:endParaRPr lang="en-GB" dirty="0">
              <a:solidFill>
                <a:schemeClr val="bg1"/>
              </a:solidFill>
              <a:latin typeface="Arial Black" panose="020B0A04020102020204" pitchFamily="34" charset="0"/>
            </a:endParaRPr>
          </a:p>
        </p:txBody>
      </p:sp>
      <p:pic>
        <p:nvPicPr>
          <p:cNvPr id="2050" name="Picture 2" descr="Buy The Pebble in My Pocket: A History of Our Earth Book Online at Low  Prices in India | The Pebble in My Pocket: A History of Our Earth Reviews &amp;  Ratings -">
            <a:extLst>
              <a:ext uri="{FF2B5EF4-FFF2-40B4-BE49-F238E27FC236}">
                <a16:creationId xmlns:a16="http://schemas.microsoft.com/office/drawing/2014/main" id="{4A517E6B-8208-4CBD-9C4C-9F49C7EEEF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336" y="2700337"/>
            <a:ext cx="2390775" cy="19145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What kind of rock is that? A Science (Geology) lesson for Year 8 -  Australian Curriculum Lessons">
            <a:extLst>
              <a:ext uri="{FF2B5EF4-FFF2-40B4-BE49-F238E27FC236}">
                <a16:creationId xmlns:a16="http://schemas.microsoft.com/office/drawing/2014/main" id="{6C362830-A317-4482-AB6F-099E18C65D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8952" y="5077171"/>
            <a:ext cx="2857500" cy="1600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4" name="Picture 6" descr="Iron Age - HISTORY">
            <a:extLst>
              <a:ext uri="{FF2B5EF4-FFF2-40B4-BE49-F238E27FC236}">
                <a16:creationId xmlns:a16="http://schemas.microsoft.com/office/drawing/2014/main" id="{1C892A88-487A-40E5-8E56-10FF744217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0437" y="2471737"/>
            <a:ext cx="2143125" cy="21431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E4C34AF-2063-49A9-80BB-F504B64B8A12}"/>
              </a:ext>
            </a:extLst>
          </p:cNvPr>
          <p:cNvSpPr txBox="1"/>
          <p:nvPr/>
        </p:nvSpPr>
        <p:spPr>
          <a:xfrm>
            <a:off x="261276" y="5813660"/>
            <a:ext cx="3365024" cy="523220"/>
          </a:xfrm>
          <a:prstGeom prst="rect">
            <a:avLst/>
          </a:prstGeom>
          <a:solidFill>
            <a:schemeClr val="bg1"/>
          </a:solidFill>
        </p:spPr>
        <p:txBody>
          <a:bodyPr wrap="none" rtlCol="0">
            <a:spAutoFit/>
          </a:bodyPr>
          <a:lstStyle/>
          <a:p>
            <a:r>
              <a:rPr lang="en-GB" sz="2800" b="1" dirty="0">
                <a:latin typeface="Bradley Hand ITC" panose="020B0604020202020204" pitchFamily="66" charset="0"/>
              </a:rPr>
              <a:t>Celtic Harmony visit</a:t>
            </a:r>
          </a:p>
        </p:txBody>
      </p:sp>
      <p:pic>
        <p:nvPicPr>
          <p:cNvPr id="2056" name="Picture 8" descr="Stone Age to Iron Age - St Mark's C of E Primary School">
            <a:extLst>
              <a:ext uri="{FF2B5EF4-FFF2-40B4-BE49-F238E27FC236}">
                <a16:creationId xmlns:a16="http://schemas.microsoft.com/office/drawing/2014/main" id="{39C69EF9-CB9E-4EA5-B973-004B12D8D3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267" y="2523123"/>
            <a:ext cx="3027589" cy="21431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8934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34741"/>
            <a:ext cx="2438182" cy="1014130"/>
          </a:xfrm>
        </p:spPr>
        <p:txBody>
          <a:bodyPr/>
          <a:lstStyle/>
          <a:p>
            <a:pPr algn="l"/>
            <a:r>
              <a:rPr lang="en-GB" dirty="0">
                <a:latin typeface="Arial Black" panose="020B0A04020102020204" pitchFamily="34" charset="0"/>
              </a:rPr>
              <a:t>Year 3</a:t>
            </a:r>
          </a:p>
        </p:txBody>
      </p:sp>
      <p:sp>
        <p:nvSpPr>
          <p:cNvPr id="11" name="TextBox 10">
            <a:extLst>
              <a:ext uri="{FF2B5EF4-FFF2-40B4-BE49-F238E27FC236}">
                <a16:creationId xmlns:a16="http://schemas.microsoft.com/office/drawing/2014/main" id="{4B92B1EB-7895-4F98-AD6B-E50B86A88DA4}"/>
              </a:ext>
            </a:extLst>
          </p:cNvPr>
          <p:cNvSpPr txBox="1"/>
          <p:nvPr/>
        </p:nvSpPr>
        <p:spPr>
          <a:xfrm>
            <a:off x="179512" y="980728"/>
            <a:ext cx="8222444" cy="923330"/>
          </a:xfrm>
          <a:prstGeom prst="rect">
            <a:avLst/>
          </a:prstGeom>
          <a:noFill/>
        </p:spPr>
        <p:txBody>
          <a:bodyPr wrap="none" rtlCol="0">
            <a:spAutoFit/>
          </a:bodyPr>
          <a:lstStyle/>
          <a:p>
            <a:r>
              <a:rPr lang="en-GB" dirty="0">
                <a:latin typeface="Arial Black" panose="020B0A04020102020204" pitchFamily="34" charset="0"/>
              </a:rPr>
              <a:t>Spring: Our History and Geography will focus </a:t>
            </a:r>
            <a:r>
              <a:rPr lang="en-GB" dirty="0">
                <a:solidFill>
                  <a:schemeClr val="bg1"/>
                </a:solidFill>
                <a:latin typeface="Arial Black" panose="020B0A04020102020204" pitchFamily="34" charset="0"/>
              </a:rPr>
              <a:t>on ‘Ancient Egypt’</a:t>
            </a:r>
          </a:p>
          <a:p>
            <a:r>
              <a:rPr lang="en-GB" dirty="0">
                <a:solidFill>
                  <a:schemeClr val="bg1"/>
                </a:solidFill>
                <a:latin typeface="Arial Black" panose="020B0A04020102020204" pitchFamily="34" charset="0"/>
              </a:rPr>
              <a:t>Egyptians. </a:t>
            </a:r>
          </a:p>
          <a:p>
            <a:r>
              <a:rPr lang="en-GB" dirty="0">
                <a:latin typeface="Arial Black" panose="020B0A04020102020204" pitchFamily="34" charset="0"/>
              </a:rPr>
              <a:t>In Science we will be focusing on</a:t>
            </a:r>
            <a:r>
              <a:rPr lang="en-GB" dirty="0">
                <a:solidFill>
                  <a:schemeClr val="bg1"/>
                </a:solidFill>
                <a:latin typeface="Arial Black" panose="020B0A04020102020204" pitchFamily="34" charset="0"/>
              </a:rPr>
              <a:t>: ‘Forces &amp; Magnets/ Light’</a:t>
            </a:r>
          </a:p>
        </p:txBody>
      </p:sp>
      <p:sp>
        <p:nvSpPr>
          <p:cNvPr id="17" name="TextBox 16">
            <a:extLst>
              <a:ext uri="{FF2B5EF4-FFF2-40B4-BE49-F238E27FC236}">
                <a16:creationId xmlns:a16="http://schemas.microsoft.com/office/drawing/2014/main" id="{D650A4C7-FB4A-4B38-BB6D-38BD036C5B8A}"/>
              </a:ext>
            </a:extLst>
          </p:cNvPr>
          <p:cNvSpPr txBox="1"/>
          <p:nvPr/>
        </p:nvSpPr>
        <p:spPr>
          <a:xfrm>
            <a:off x="2312675" y="6285891"/>
            <a:ext cx="3064057" cy="369332"/>
          </a:xfrm>
          <a:prstGeom prst="rect">
            <a:avLst/>
          </a:prstGeom>
          <a:solidFill>
            <a:schemeClr val="bg1"/>
          </a:solidFill>
        </p:spPr>
        <p:txBody>
          <a:bodyPr wrap="square" lIns="91440" tIns="45720" rIns="91440" bIns="45720" rtlCol="0" anchor="t">
            <a:spAutoFit/>
          </a:bodyPr>
          <a:lstStyle/>
          <a:p>
            <a:r>
              <a:rPr lang="en-GB" b="1" dirty="0">
                <a:latin typeface="Bradley Hand ITC"/>
              </a:rPr>
              <a:t>Swimming lessons</a:t>
            </a:r>
            <a:endParaRPr lang="en-GB" b="1" dirty="0">
              <a:latin typeface="Bradley Hand ITC" panose="020B0604020202020204" pitchFamily="66" charset="0"/>
            </a:endParaRPr>
          </a:p>
        </p:txBody>
      </p:sp>
      <p:pic>
        <p:nvPicPr>
          <p:cNvPr id="3074" name="Picture 2" descr="Ancient Egypt: Civilization, Empire &amp; Culture - HISTORY">
            <a:extLst>
              <a:ext uri="{FF2B5EF4-FFF2-40B4-BE49-F238E27FC236}">
                <a16:creationId xmlns:a16="http://schemas.microsoft.com/office/drawing/2014/main" id="{DA9716EB-A978-4AEB-96F8-5A4DB5500C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648" y="2124757"/>
            <a:ext cx="3185095" cy="21195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6" name="Picture 4" descr="BBC Radio 4 - Radio 4 in Four - Nine cult Ancient Egyptian figures that pop  up everywhere">
            <a:extLst>
              <a:ext uri="{FF2B5EF4-FFF2-40B4-BE49-F238E27FC236}">
                <a16:creationId xmlns:a16="http://schemas.microsoft.com/office/drawing/2014/main" id="{AB2CF219-9D23-42C6-8777-3D02457759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243" y="4464992"/>
            <a:ext cx="2857500" cy="1600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78" name="Picture 6" descr="Forces and Magnets - St Mark's C of E Primary School">
            <a:extLst>
              <a:ext uri="{FF2B5EF4-FFF2-40B4-BE49-F238E27FC236}">
                <a16:creationId xmlns:a16="http://schemas.microsoft.com/office/drawing/2014/main" id="{7B853B1F-74BE-48F8-BB12-0296F47195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735" y="1939287"/>
            <a:ext cx="2994265" cy="21195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0" name="Picture 8" descr="Light and Shadows - St Mark's C of E Primary School">
            <a:extLst>
              <a:ext uri="{FF2B5EF4-FFF2-40B4-BE49-F238E27FC236}">
                <a16:creationId xmlns:a16="http://schemas.microsoft.com/office/drawing/2014/main" id="{AEFFFB84-B7EF-4929-8062-BC72A92F3B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4704" y="4350692"/>
            <a:ext cx="2657475" cy="1714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2814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06" y="34741"/>
            <a:ext cx="7091670" cy="1143000"/>
          </a:xfrm>
        </p:spPr>
        <p:txBody>
          <a:bodyPr/>
          <a:lstStyle/>
          <a:p>
            <a:pPr algn="l"/>
            <a:r>
              <a:rPr lang="en-GB">
                <a:latin typeface="Arial Black" panose="020B0A04020102020204" pitchFamily="34" charset="0"/>
              </a:rPr>
              <a:t>Year 3</a:t>
            </a:r>
          </a:p>
        </p:txBody>
      </p:sp>
      <p:pic>
        <p:nvPicPr>
          <p:cNvPr id="18" name="Picture 17"/>
          <p:cNvPicPr>
            <a:picLocks noChangeAspect="1"/>
          </p:cNvPicPr>
          <p:nvPr/>
        </p:nvPicPr>
        <p:blipFill>
          <a:blip r:embed="rId2"/>
          <a:stretch>
            <a:fillRect/>
          </a:stretch>
        </p:blipFill>
        <p:spPr>
          <a:xfrm>
            <a:off x="6147029" y="3107239"/>
            <a:ext cx="2075893" cy="1274249"/>
          </a:xfrm>
          <a:prstGeom prst="rect">
            <a:avLst/>
          </a:prstGeom>
          <a:ln>
            <a:noFill/>
          </a:ln>
          <a:effectLst>
            <a:softEdge rad="112500"/>
          </a:effectLst>
        </p:spPr>
      </p:pic>
      <p:sp>
        <p:nvSpPr>
          <p:cNvPr id="11" name="TextBox 10">
            <a:extLst>
              <a:ext uri="{FF2B5EF4-FFF2-40B4-BE49-F238E27FC236}">
                <a16:creationId xmlns:a16="http://schemas.microsoft.com/office/drawing/2014/main" id="{8C9549FD-8DA9-4449-8401-C993ABF80A52}"/>
              </a:ext>
            </a:extLst>
          </p:cNvPr>
          <p:cNvSpPr txBox="1"/>
          <p:nvPr/>
        </p:nvSpPr>
        <p:spPr>
          <a:xfrm>
            <a:off x="179512" y="980728"/>
            <a:ext cx="8521077" cy="1221301"/>
          </a:xfrm>
          <a:prstGeom prst="rect">
            <a:avLst/>
          </a:prstGeom>
          <a:noFill/>
        </p:spPr>
        <p:txBody>
          <a:bodyPr wrap="square" lIns="91440" tIns="45720" rIns="91440" bIns="45720" rtlCol="0" anchor="t">
            <a:spAutoFit/>
          </a:bodyPr>
          <a:lstStyle/>
          <a:p>
            <a:r>
              <a:rPr lang="en-GB" dirty="0">
                <a:latin typeface="Arial Black"/>
              </a:rPr>
              <a:t>Summer: Our History and Geography will focus on </a:t>
            </a:r>
            <a:endParaRPr lang="en-GB" dirty="0">
              <a:latin typeface="Arial Black" panose="020B0A04020102020204" pitchFamily="34" charset="0"/>
            </a:endParaRPr>
          </a:p>
          <a:p>
            <a:r>
              <a:rPr lang="en-GB" dirty="0">
                <a:solidFill>
                  <a:schemeClr val="bg1"/>
                </a:solidFill>
                <a:latin typeface="Arial Black"/>
              </a:rPr>
              <a:t>‘Ancient Greece’   </a:t>
            </a:r>
          </a:p>
          <a:p>
            <a:endParaRPr lang="en-GB" dirty="0">
              <a:latin typeface="Arial Black"/>
            </a:endParaRPr>
          </a:p>
          <a:p>
            <a:r>
              <a:rPr lang="en-GB" dirty="0">
                <a:latin typeface="Arial Black"/>
              </a:rPr>
              <a:t>In Science we will be focusing on: </a:t>
            </a:r>
            <a:r>
              <a:rPr lang="en-GB" dirty="0">
                <a:solidFill>
                  <a:schemeClr val="bg1"/>
                </a:solidFill>
                <a:latin typeface="Arial Black"/>
              </a:rPr>
              <a:t>‘Plants and Animals’</a:t>
            </a:r>
          </a:p>
        </p:txBody>
      </p:sp>
      <p:pic>
        <p:nvPicPr>
          <p:cNvPr id="3" name="Picture 2"/>
          <p:cNvPicPr>
            <a:picLocks noChangeAspect="1"/>
          </p:cNvPicPr>
          <p:nvPr/>
        </p:nvPicPr>
        <p:blipFill>
          <a:blip r:embed="rId3"/>
          <a:stretch>
            <a:fillRect/>
          </a:stretch>
        </p:blipFill>
        <p:spPr>
          <a:xfrm>
            <a:off x="3707904" y="4321916"/>
            <a:ext cx="2324100" cy="2095500"/>
          </a:xfrm>
          <a:prstGeom prst="rect">
            <a:avLst/>
          </a:prstGeom>
          <a:ln>
            <a:noFill/>
          </a:ln>
          <a:effectLst>
            <a:softEdge rad="112500"/>
          </a:effectLst>
        </p:spPr>
      </p:pic>
      <p:pic>
        <p:nvPicPr>
          <p:cNvPr id="10" name="Picture 9">
            <a:extLst>
              <a:ext uri="{FF2B5EF4-FFF2-40B4-BE49-F238E27FC236}">
                <a16:creationId xmlns:a16="http://schemas.microsoft.com/office/drawing/2014/main" id="{B8363B0B-EB13-4443-B74D-FA893D6AFEC2}"/>
              </a:ext>
            </a:extLst>
          </p:cNvPr>
          <p:cNvPicPr>
            <a:picLocks noChangeAspect="1"/>
          </p:cNvPicPr>
          <p:nvPr/>
        </p:nvPicPr>
        <p:blipFill>
          <a:blip r:embed="rId4"/>
          <a:stretch>
            <a:fillRect/>
          </a:stretch>
        </p:blipFill>
        <p:spPr>
          <a:xfrm>
            <a:off x="3364742" y="2233670"/>
            <a:ext cx="2606688" cy="1828692"/>
          </a:xfrm>
          <a:prstGeom prst="rect">
            <a:avLst/>
          </a:prstGeom>
          <a:ln>
            <a:noFill/>
          </a:ln>
          <a:effectLst>
            <a:softEdge rad="112500"/>
          </a:effectLst>
        </p:spPr>
      </p:pic>
      <p:pic>
        <p:nvPicPr>
          <p:cNvPr id="4098" name="Picture 2" descr="7 Interesting Facts About Ancient Greece You Probably Didn't Know">
            <a:extLst>
              <a:ext uri="{FF2B5EF4-FFF2-40B4-BE49-F238E27FC236}">
                <a16:creationId xmlns:a16="http://schemas.microsoft.com/office/drawing/2014/main" id="{2BB3D854-EF95-48E1-B2BC-47700C0A91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4316526"/>
            <a:ext cx="3528392" cy="18848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0" name="Picture 4" descr="Ancient Greece Images, Stock Photos &amp; Vectors | Shutterstock">
            <a:extLst>
              <a:ext uri="{FF2B5EF4-FFF2-40B4-BE49-F238E27FC236}">
                <a16:creationId xmlns:a16="http://schemas.microsoft.com/office/drawing/2014/main" id="{8EDD298E-B121-403A-B67C-C17E278B18C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b="6892"/>
          <a:stretch/>
        </p:blipFill>
        <p:spPr bwMode="auto">
          <a:xfrm>
            <a:off x="57556" y="2254603"/>
            <a:ext cx="3224628" cy="16189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2839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8C9549FD-8DA9-4449-8401-C993ABF80A52}"/>
              </a:ext>
            </a:extLst>
          </p:cNvPr>
          <p:cNvSpPr txBox="1"/>
          <p:nvPr/>
        </p:nvSpPr>
        <p:spPr>
          <a:xfrm>
            <a:off x="332958" y="1196752"/>
            <a:ext cx="8238346" cy="5770811"/>
          </a:xfrm>
          <a:prstGeom prst="rect">
            <a:avLst/>
          </a:prstGeom>
          <a:noFill/>
        </p:spPr>
        <p:txBody>
          <a:bodyPr wrap="square" rtlCol="0">
            <a:spAutoFit/>
          </a:bodyPr>
          <a:lstStyle/>
          <a:p>
            <a:r>
              <a:rPr lang="en-GB" sz="2000" dirty="0"/>
              <a:t>In KS2 we focus on regular times table practice.</a:t>
            </a:r>
          </a:p>
          <a:p>
            <a:endParaRPr lang="en-GB" sz="2000" dirty="0">
              <a:solidFill>
                <a:srgbClr val="FF0000"/>
              </a:solidFill>
            </a:endParaRPr>
          </a:p>
          <a:p>
            <a:r>
              <a:rPr lang="en-GB" sz="2000" dirty="0"/>
              <a:t>The children will take part in their times table test in the Summer Term of year 4.</a:t>
            </a:r>
          </a:p>
          <a:p>
            <a:endParaRPr lang="en-GB" sz="900" dirty="0"/>
          </a:p>
          <a:p>
            <a:r>
              <a:rPr lang="en-GB" sz="2000" dirty="0"/>
              <a:t>During the times table test, children are asked to complete 25 questions at random.  These include up to the 12 times tables and are presented in a randomised way.  They may be presented as multiplication questions or division questions.  The test is timed, where pupils will be given 6 seconds to give an answer before they are moved onto the next question.</a:t>
            </a:r>
          </a:p>
          <a:p>
            <a:endParaRPr lang="en-GB" sz="2000" dirty="0"/>
          </a:p>
          <a:p>
            <a:r>
              <a:rPr lang="en-GB" sz="2000" dirty="0"/>
              <a:t>The pass mark is 25/25. </a:t>
            </a:r>
          </a:p>
          <a:p>
            <a:endParaRPr lang="en-GB" sz="2000" dirty="0"/>
          </a:p>
          <a:p>
            <a:r>
              <a:rPr lang="en-GB" sz="2000" dirty="0"/>
              <a:t>We ask that pupils regularly practice their times table tests at home to support their learning.  Your child has a Times Table Rock Stars log-in at the back of their reading records.  House points will be given for anyone that completes at home and it is recorded in their Home/school book.</a:t>
            </a:r>
          </a:p>
        </p:txBody>
      </p:sp>
      <p:pic>
        <p:nvPicPr>
          <p:cNvPr id="5122" name="Picture 2" descr="TIMES TABLES ROCK STARS GENERAL CONDITIONS This Agreement details the  licence Maths Circle Ltd (&quot;we&quot; or &quot;us&quot;">
            <a:extLst>
              <a:ext uri="{FF2B5EF4-FFF2-40B4-BE49-F238E27FC236}">
                <a16:creationId xmlns:a16="http://schemas.microsoft.com/office/drawing/2014/main" id="{956E80EF-7704-409F-9500-57B6FC63FB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2131" y="4207109"/>
            <a:ext cx="1573507" cy="11239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6" name="Picture 6" descr="TIMES TABLES POSTERS DISPLAY - BOYS BLUE THEME MATHS NUMERACY KEY STAGE 1  AND 2 | Teaching Resources">
            <a:extLst>
              <a:ext uri="{FF2B5EF4-FFF2-40B4-BE49-F238E27FC236}">
                <a16:creationId xmlns:a16="http://schemas.microsoft.com/office/drawing/2014/main" id="{0B55EE14-3C33-4FCC-BEAB-1EC29CA9C7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3246132" cy="119675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6453D0E-39E5-3A16-1C4D-C8B70E624E68}"/>
              </a:ext>
            </a:extLst>
          </p:cNvPr>
          <p:cNvSpPr txBox="1"/>
          <p:nvPr/>
        </p:nvSpPr>
        <p:spPr>
          <a:xfrm>
            <a:off x="4165877" y="573921"/>
            <a:ext cx="375375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https://mathsframe.co.uk/</a:t>
            </a:r>
          </a:p>
        </p:txBody>
      </p:sp>
      <p:pic>
        <p:nvPicPr>
          <p:cNvPr id="4" name="Picture 3" descr="A blue and white sign with letters&#10;&#10;AI-generated content may be incorrect.">
            <a:extLst>
              <a:ext uri="{FF2B5EF4-FFF2-40B4-BE49-F238E27FC236}">
                <a16:creationId xmlns:a16="http://schemas.microsoft.com/office/drawing/2014/main" id="{36FFA932-AC15-2040-E9C1-7B649BF5B338}"/>
              </a:ext>
            </a:extLst>
          </p:cNvPr>
          <p:cNvPicPr>
            <a:picLocks noChangeAspect="1"/>
          </p:cNvPicPr>
          <p:nvPr/>
        </p:nvPicPr>
        <p:blipFill>
          <a:blip r:embed="rId4"/>
          <a:stretch>
            <a:fillRect/>
          </a:stretch>
        </p:blipFill>
        <p:spPr>
          <a:xfrm>
            <a:off x="4452131" y="130488"/>
            <a:ext cx="2494113" cy="406880"/>
          </a:xfrm>
          <a:prstGeom prst="rect">
            <a:avLst/>
          </a:prstGeom>
          <a:ln>
            <a:noFill/>
          </a:ln>
          <a:effectLst>
            <a:softEdge rad="112500"/>
          </a:effectLst>
        </p:spPr>
      </p:pic>
    </p:spTree>
    <p:extLst>
      <p:ext uri="{BB962C8B-B14F-4D97-AF65-F5344CB8AC3E}">
        <p14:creationId xmlns:p14="http://schemas.microsoft.com/office/powerpoint/2010/main" val="3416558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2227" y="179120"/>
            <a:ext cx="3897880" cy="1353845"/>
          </a:xfrm>
          <a:prstGeom prst="rect">
            <a:avLst/>
          </a:prstGeom>
          <a:ln>
            <a:noFill/>
          </a:ln>
          <a:effectLst>
            <a:softEdge rad="112500"/>
          </a:effectLst>
        </p:spPr>
      </p:pic>
      <p:pic>
        <p:nvPicPr>
          <p:cNvPr id="3082"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7141" y="188085"/>
            <a:ext cx="1213508" cy="116115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2" descr="TIMES TABLES ROCK STARS GENERAL CONDITIONS This Agreement details the  licence Maths Circle Ltd (&quot;we&quot; or &quot;us&quot;">
            <a:extLst>
              <a:ext uri="{FF2B5EF4-FFF2-40B4-BE49-F238E27FC236}">
                <a16:creationId xmlns:a16="http://schemas.microsoft.com/office/drawing/2014/main" id="{AFA1F943-66EE-43E9-8E64-A896D4D09DB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7481" y="530603"/>
            <a:ext cx="3936703" cy="279105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A7E6709-E170-4469-BDF6-2DEDE5CE3289}"/>
              </a:ext>
            </a:extLst>
          </p:cNvPr>
          <p:cNvSpPr/>
          <p:nvPr/>
        </p:nvSpPr>
        <p:spPr>
          <a:xfrm>
            <a:off x="170771" y="1532965"/>
            <a:ext cx="8524993" cy="1200329"/>
          </a:xfrm>
          <a:prstGeom prst="rect">
            <a:avLst/>
          </a:prstGeom>
        </p:spPr>
        <p:txBody>
          <a:bodyPr wrap="square">
            <a:spAutoFit/>
          </a:bodyPr>
          <a:lstStyle/>
          <a:p>
            <a:r>
              <a:rPr lang="en-GB" altLang="en-US" b="1" dirty="0">
                <a:latin typeface="Calibri"/>
                <a:ea typeface="Times New Roman" panose="02020603050405020304" pitchFamily="18" charset="0"/>
                <a:cs typeface="Times New Roman"/>
              </a:rPr>
              <a:t>Spellings:</a:t>
            </a:r>
            <a:r>
              <a:rPr lang="en-GB" altLang="en-US" dirty="0">
                <a:latin typeface="Calibri"/>
                <a:ea typeface="Times New Roman" panose="02020603050405020304" pitchFamily="18" charset="0"/>
                <a:cs typeface="Times New Roman"/>
              </a:rPr>
              <a:t> Spellings will be given weekly. Spelling activity sheets should be taken home every Friday and returned following Friday. Pupils weekly spellings will be in their Home Learning books. Common exception words are regularly tested (half termly) and we ask that you practice reading and writing these with your children on a regular basis</a:t>
            </a:r>
            <a:endParaRPr lang="en-US" dirty="0"/>
          </a:p>
        </p:txBody>
      </p:sp>
      <p:sp>
        <p:nvSpPr>
          <p:cNvPr id="4" name="Rectangle 3">
            <a:extLst>
              <a:ext uri="{FF2B5EF4-FFF2-40B4-BE49-F238E27FC236}">
                <a16:creationId xmlns:a16="http://schemas.microsoft.com/office/drawing/2014/main" id="{D4116157-D271-4B18-B5FE-0E53B67629AF}"/>
              </a:ext>
            </a:extLst>
          </p:cNvPr>
          <p:cNvSpPr/>
          <p:nvPr/>
        </p:nvSpPr>
        <p:spPr>
          <a:xfrm>
            <a:off x="89756" y="2919561"/>
            <a:ext cx="8677726" cy="1200329"/>
          </a:xfrm>
          <a:prstGeom prst="rect">
            <a:avLst/>
          </a:prstGeom>
        </p:spPr>
        <p:txBody>
          <a:bodyPr wrap="square">
            <a:spAutoFit/>
          </a:bodyPr>
          <a:lstStyle/>
          <a:p>
            <a:pPr eaLnBrk="0" fontAlgn="base" hangingPunct="0">
              <a:spcBef>
                <a:spcPct val="0"/>
              </a:spcBef>
              <a:spcAft>
                <a:spcPct val="0"/>
              </a:spcAft>
            </a:pPr>
            <a:r>
              <a:rPr lang="en-GB" altLang="en-US" b="1" dirty="0">
                <a:latin typeface="Calibri"/>
                <a:ea typeface="Times New Roman" panose="02020603050405020304" pitchFamily="18" charset="0"/>
                <a:cs typeface="Times New Roman"/>
              </a:rPr>
              <a:t>Learning Logs: </a:t>
            </a:r>
            <a:r>
              <a:rPr lang="en-GB" altLang="en-US" dirty="0">
                <a:latin typeface="Calibri"/>
                <a:ea typeface="Times New Roman" panose="02020603050405020304" pitchFamily="18" charset="0"/>
                <a:cs typeface="Times New Roman"/>
              </a:rPr>
              <a:t>. Children will receive a table of activities in their Learning Log and will be able to choose different activities to carry out for their Learning Log task. They have the whole half term to complete the activities they choose. Please feel free to present homework in different ways e.g. models, art work. Have fun and be Creative!</a:t>
            </a:r>
            <a:endParaRPr lang="en-GB" altLang="en-US" sz="2800" dirty="0">
              <a:latin typeface="Calibri"/>
              <a:cs typeface="Times New Roman"/>
            </a:endParaRPr>
          </a:p>
        </p:txBody>
      </p:sp>
      <p:sp>
        <p:nvSpPr>
          <p:cNvPr id="5" name="Rectangle 4">
            <a:extLst>
              <a:ext uri="{FF2B5EF4-FFF2-40B4-BE49-F238E27FC236}">
                <a16:creationId xmlns:a16="http://schemas.microsoft.com/office/drawing/2014/main" id="{9FA1E12B-F5FB-4330-8288-BE059FA07CB9}"/>
              </a:ext>
            </a:extLst>
          </p:cNvPr>
          <p:cNvSpPr/>
          <p:nvPr/>
        </p:nvSpPr>
        <p:spPr>
          <a:xfrm>
            <a:off x="143489" y="4288667"/>
            <a:ext cx="8570259" cy="923330"/>
          </a:xfrm>
          <a:prstGeom prst="rect">
            <a:avLst/>
          </a:prstGeom>
        </p:spPr>
        <p:txBody>
          <a:bodyPr wrap="square">
            <a:spAutoFit/>
          </a:bodyPr>
          <a:lstStyle/>
          <a:p>
            <a:pPr lvl="0" defTabSz="914400" eaLnBrk="0" fontAlgn="base" hangingPunct="0">
              <a:spcBef>
                <a:spcPct val="0"/>
              </a:spcBef>
              <a:spcAft>
                <a:spcPct val="0"/>
              </a:spcAft>
            </a:pPr>
            <a:r>
              <a:rPr lang="en-GB" altLang="en-US" b="1" dirty="0">
                <a:latin typeface="Calibri" panose="020F0502020204030204" pitchFamily="34" charset="0"/>
                <a:ea typeface="Times New Roman" panose="02020603050405020304" pitchFamily="18" charset="0"/>
                <a:cs typeface="Times New Roman" panose="02020603050405020304" pitchFamily="18" charset="0"/>
              </a:rPr>
              <a:t>Times table practice</a:t>
            </a:r>
            <a:r>
              <a:rPr lang="en-GB" altLang="en-US" dirty="0">
                <a:latin typeface="Calibri" panose="020F0502020204030204" pitchFamily="34" charset="0"/>
                <a:ea typeface="Times New Roman" panose="02020603050405020304" pitchFamily="18" charset="0"/>
                <a:cs typeface="Times New Roman" panose="02020603050405020304" pitchFamily="18" charset="0"/>
              </a:rPr>
              <a:t>: We expect the children to practice their times tables regularly.  </a:t>
            </a:r>
            <a:r>
              <a:rPr lang="en-GB" altLang="en-US" b="1" dirty="0">
                <a:latin typeface="Calibri" panose="020F0502020204030204" pitchFamily="34" charset="0"/>
                <a:ea typeface="Times New Roman" panose="02020603050405020304" pitchFamily="18" charset="0"/>
                <a:cs typeface="Times New Roman" panose="02020603050405020304" pitchFamily="18" charset="0"/>
              </a:rPr>
              <a:t>Times Tables Rock Stars </a:t>
            </a:r>
            <a:r>
              <a:rPr lang="en-GB" altLang="en-US" dirty="0">
                <a:latin typeface="Calibri" panose="020F0502020204030204" pitchFamily="34" charset="0"/>
                <a:ea typeface="Times New Roman" panose="02020603050405020304" pitchFamily="18" charset="0"/>
                <a:cs typeface="Times New Roman" panose="02020603050405020304" pitchFamily="18" charset="0"/>
              </a:rPr>
              <a:t>is a good way to do this and one the pupils will be used to using.  House Points will be given for regular use of this resource at home. </a:t>
            </a:r>
            <a:endParaRPr lang="en-GB" altLang="en-US" sz="900" dirty="0"/>
          </a:p>
        </p:txBody>
      </p:sp>
      <p:sp>
        <p:nvSpPr>
          <p:cNvPr id="6" name="Rectangle 5">
            <a:extLst>
              <a:ext uri="{FF2B5EF4-FFF2-40B4-BE49-F238E27FC236}">
                <a16:creationId xmlns:a16="http://schemas.microsoft.com/office/drawing/2014/main" id="{3C70FDF0-A1CE-484D-A902-33153AACDB2A}"/>
              </a:ext>
            </a:extLst>
          </p:cNvPr>
          <p:cNvSpPr/>
          <p:nvPr/>
        </p:nvSpPr>
        <p:spPr>
          <a:xfrm>
            <a:off x="262227" y="5380774"/>
            <a:ext cx="7664382" cy="923330"/>
          </a:xfrm>
          <a:prstGeom prst="rect">
            <a:avLst/>
          </a:prstGeom>
        </p:spPr>
        <p:txBody>
          <a:bodyPr wrap="square">
            <a:spAutoFit/>
          </a:bodyPr>
          <a:lstStyle/>
          <a:p>
            <a:pPr eaLnBrk="0" fontAlgn="base" hangingPunct="0">
              <a:spcBef>
                <a:spcPct val="0"/>
              </a:spcBef>
              <a:spcAft>
                <a:spcPct val="0"/>
              </a:spcAft>
            </a:pPr>
            <a:r>
              <a:rPr lang="en-GB" altLang="en-US" b="1" dirty="0">
                <a:latin typeface="Calibri"/>
                <a:ea typeface="Times New Roman" panose="02020603050405020304" pitchFamily="18" charset="0"/>
                <a:cs typeface="Times New Roman"/>
              </a:rPr>
              <a:t>Reading</a:t>
            </a:r>
            <a:r>
              <a:rPr lang="en-GB" altLang="en-US" dirty="0">
                <a:latin typeface="Calibri"/>
                <a:ea typeface="Times New Roman" panose="02020603050405020304" pitchFamily="18" charset="0"/>
                <a:cs typeface="Times New Roman"/>
              </a:rPr>
              <a:t>: We expect the children to read to an adult at home every night</a:t>
            </a:r>
            <a:r>
              <a:rPr lang="en-GB" altLang="en-US" b="1" dirty="0">
                <a:latin typeface="Calibri"/>
                <a:ea typeface="Times New Roman" panose="02020603050405020304" pitchFamily="18" charset="0"/>
                <a:cs typeface="Times New Roman"/>
              </a:rPr>
              <a:t>, </a:t>
            </a:r>
            <a:r>
              <a:rPr lang="en-GB" altLang="en-US" dirty="0">
                <a:latin typeface="Calibri"/>
                <a:ea typeface="Times New Roman" panose="02020603050405020304" pitchFamily="18" charset="0"/>
                <a:cs typeface="Times New Roman"/>
              </a:rPr>
              <a:t>as part of their weekly homework. Children who read each night will receive a House Point the following day.</a:t>
            </a:r>
            <a:endParaRPr lang="en-GB" altLang="en-US" sz="900" dirty="0">
              <a:latin typeface="Calibri"/>
              <a:cs typeface="Times New Roman"/>
            </a:endParaRPr>
          </a:p>
        </p:txBody>
      </p:sp>
    </p:spTree>
    <p:extLst>
      <p:ext uri="{BB962C8B-B14F-4D97-AF65-F5344CB8AC3E}">
        <p14:creationId xmlns:p14="http://schemas.microsoft.com/office/powerpoint/2010/main" val="2769789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813813" y="419473"/>
            <a:ext cx="7524328"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400" b="1" i="0" u="sng" strike="noStrike" cap="none" normalizeH="0" baseline="0">
                <a:ln>
                  <a:noFill/>
                </a:ln>
                <a:effectLst/>
                <a:latin typeface="Twinkl Cursive Looped"/>
                <a:ea typeface="Calibri"/>
                <a:cs typeface="Times New Roman"/>
              </a:rPr>
              <a:t>Forest School</a:t>
            </a:r>
            <a:endParaRPr kumimoji="0" lang="en-GB" altLang="en-US" sz="2400" b="0" i="0" u="none" strike="noStrike" cap="none" normalizeH="0" baseline="0">
              <a:ln>
                <a:noFill/>
              </a:ln>
              <a:effectLst/>
              <a:latin typeface="Twinkl Cursive Looped"/>
              <a:ea typeface="Calibri"/>
              <a:cs typeface="Times New Roman"/>
            </a:endParaRPr>
          </a:p>
          <a:p>
            <a:pPr eaLnBrk="0" fontAlgn="base" hangingPunct="0">
              <a:spcBef>
                <a:spcPct val="0"/>
              </a:spcBef>
              <a:spcAft>
                <a:spcPct val="0"/>
              </a:spcAf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pic>
        <p:nvPicPr>
          <p:cNvPr id="204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91426" y="1263738"/>
            <a:ext cx="1924762" cy="135589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813813" y="2726963"/>
            <a:ext cx="7075497" cy="3440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lnSpc>
                <a:spcPct val="107000"/>
              </a:lnSpc>
              <a:spcAft>
                <a:spcPts val="800"/>
              </a:spcAft>
            </a:pPr>
            <a:endParaRPr lang="en-GB" sz="1800" dirty="0">
              <a:effectLst/>
              <a:latin typeface="Twinkl Cursive Looped" panose="02000000000000000000" pitchFamily="2" charset="0"/>
              <a:ea typeface="Calibri" panose="020F0502020204030204" pitchFamily="34" charset="0"/>
              <a:cs typeface="Times New Roman" panose="02020603050405020304" pitchFamily="18" charset="0"/>
            </a:endParaRPr>
          </a:p>
          <a:p>
            <a:pPr algn="ctr">
              <a:lnSpc>
                <a:spcPct val="107000"/>
              </a:lnSpc>
              <a:spcAft>
                <a:spcPts val="800"/>
              </a:spcAft>
            </a:pPr>
            <a:r>
              <a:rPr kumimoji="0" lang="en-GB" altLang="en-US" sz="2000" b="0" i="0" u="none" strike="noStrike" cap="none" normalizeH="0" baseline="0" dirty="0">
                <a:ln>
                  <a:noFill/>
                </a:ln>
                <a:effectLst/>
                <a:latin typeface="Twinkl Cursive Looped"/>
                <a:ea typeface="Calibri"/>
                <a:cs typeface="Times New Roman"/>
              </a:rPr>
              <a:t>Forest school is led by Mr Tilbury. The children will spend time once a week in the school forest area or Chicksands Woods. The children can come to school in their Forest School clothes and bring their uniform with them to change into afterwards. Please make sure that the children wear warm clothes that you don’t mind getting dirty or wet. We will endeavour to go in most weather so please make sure that they have appropriate footwear and clothing. Forest School will only ever be cancelled in extremely high winds or storms. </a:t>
            </a:r>
            <a:endParaRPr kumimoji="0" lang="en-GB" altLang="en-US" sz="3200" b="0" i="0" u="none" strike="noStrike" cap="none" normalizeH="0" baseline="0" dirty="0">
              <a:ln>
                <a:noFill/>
              </a:ln>
              <a:effectLst/>
              <a:latin typeface="Twinkl Cursive Looped"/>
              <a:ea typeface="Calibri"/>
              <a:cs typeface="Times New Roman"/>
            </a:endParaRPr>
          </a:p>
        </p:txBody>
      </p:sp>
      <p:sp>
        <p:nvSpPr>
          <p:cNvPr id="5" name="TextBox 4">
            <a:extLst>
              <a:ext uri="{FF2B5EF4-FFF2-40B4-BE49-F238E27FC236}">
                <a16:creationId xmlns:a16="http://schemas.microsoft.com/office/drawing/2014/main" id="{F3A771F2-4071-C400-8957-993B79203E92}"/>
              </a:ext>
            </a:extLst>
          </p:cNvPr>
          <p:cNvSpPr txBox="1"/>
          <p:nvPr/>
        </p:nvSpPr>
        <p:spPr>
          <a:xfrm>
            <a:off x="5552575" y="1156406"/>
            <a:ext cx="3595309" cy="15705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07000"/>
              </a:lnSpc>
              <a:spcAft>
                <a:spcPts val="800"/>
              </a:spcAft>
            </a:pPr>
            <a:r>
              <a:rPr lang="en-GB" b="1" dirty="0">
                <a:ea typeface="+mn-lt"/>
                <a:cs typeface="+mn-lt"/>
              </a:rPr>
              <a:t>Year 4 - Autumn 1 and Spring 2</a:t>
            </a:r>
            <a:endParaRPr lang="en-US" b="1" dirty="0"/>
          </a:p>
          <a:p>
            <a:pPr algn="ctr">
              <a:lnSpc>
                <a:spcPct val="107000"/>
              </a:lnSpc>
              <a:spcAft>
                <a:spcPts val="800"/>
              </a:spcAft>
            </a:pPr>
            <a:r>
              <a:rPr lang="en-GB" b="1" dirty="0">
                <a:latin typeface="Segoe UI"/>
                <a:cs typeface="Segoe UI"/>
              </a:rPr>
              <a:t>Ash </a:t>
            </a:r>
            <a:r>
              <a:rPr lang="en-GB" dirty="0">
                <a:latin typeface="Segoe UI"/>
                <a:cs typeface="Segoe UI"/>
              </a:rPr>
              <a:t>– Thursday</a:t>
            </a:r>
            <a:endParaRPr lang="en-US" dirty="0">
              <a:ea typeface="Calibri"/>
              <a:cs typeface="Calibri"/>
            </a:endParaRPr>
          </a:p>
          <a:p>
            <a:pPr algn="ctr">
              <a:lnSpc>
                <a:spcPct val="107000"/>
              </a:lnSpc>
              <a:spcAft>
                <a:spcPts val="800"/>
              </a:spcAft>
            </a:pPr>
            <a:r>
              <a:rPr lang="en-GB" b="1" dirty="0">
                <a:latin typeface="Segoe UI"/>
                <a:cs typeface="Segoe UI"/>
              </a:rPr>
              <a:t>Beech</a:t>
            </a:r>
            <a:r>
              <a:rPr lang="en-GB" dirty="0">
                <a:latin typeface="Segoe UI"/>
                <a:cs typeface="Segoe UI"/>
              </a:rPr>
              <a:t> – Tuesday</a:t>
            </a:r>
          </a:p>
          <a:p>
            <a:pPr algn="ctr">
              <a:lnSpc>
                <a:spcPct val="107000"/>
              </a:lnSpc>
              <a:spcAft>
                <a:spcPts val="800"/>
              </a:spcAft>
            </a:pPr>
            <a:r>
              <a:rPr lang="en-GB" b="1" dirty="0">
                <a:latin typeface="Segoe UI"/>
                <a:cs typeface="Segoe UI"/>
              </a:rPr>
              <a:t>Hazel</a:t>
            </a:r>
            <a:r>
              <a:rPr lang="en-GB" dirty="0">
                <a:latin typeface="Segoe UI"/>
                <a:cs typeface="Segoe UI"/>
              </a:rPr>
              <a:t> – Friday</a:t>
            </a:r>
            <a:endParaRPr lang="en-GB" dirty="0"/>
          </a:p>
        </p:txBody>
      </p:sp>
      <p:sp>
        <p:nvSpPr>
          <p:cNvPr id="7" name="TextBox 6">
            <a:extLst>
              <a:ext uri="{FF2B5EF4-FFF2-40B4-BE49-F238E27FC236}">
                <a16:creationId xmlns:a16="http://schemas.microsoft.com/office/drawing/2014/main" id="{17DC51C9-42B5-582F-3BF3-4C198BC01E0B}"/>
              </a:ext>
            </a:extLst>
          </p:cNvPr>
          <p:cNvSpPr txBox="1"/>
          <p:nvPr/>
        </p:nvSpPr>
        <p:spPr>
          <a:xfrm>
            <a:off x="2913" y="1156405"/>
            <a:ext cx="3465913" cy="15705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07000"/>
              </a:lnSpc>
              <a:spcAft>
                <a:spcPts val="800"/>
              </a:spcAft>
            </a:pPr>
            <a:r>
              <a:rPr lang="en-GB" b="1" dirty="0">
                <a:ea typeface="+mn-lt"/>
                <a:cs typeface="+mn-lt"/>
              </a:rPr>
              <a:t>Year 3 - </a:t>
            </a:r>
            <a:r>
              <a:rPr lang="en-GB" b="1" dirty="0">
                <a:latin typeface="Calibri"/>
                <a:ea typeface="Calibri"/>
                <a:cs typeface="Calibri"/>
              </a:rPr>
              <a:t>Autumn 2 and Summer 1</a:t>
            </a:r>
            <a:endParaRPr lang="en-US" b="1" dirty="0"/>
          </a:p>
          <a:p>
            <a:pPr algn="ctr">
              <a:lnSpc>
                <a:spcPct val="107000"/>
              </a:lnSpc>
              <a:spcAft>
                <a:spcPts val="800"/>
              </a:spcAft>
            </a:pPr>
            <a:r>
              <a:rPr lang="en-GB" b="1" dirty="0">
                <a:latin typeface="Segoe UI"/>
                <a:cs typeface="Segoe UI"/>
              </a:rPr>
              <a:t>Cedar</a:t>
            </a:r>
            <a:r>
              <a:rPr lang="en-GB" dirty="0">
                <a:latin typeface="Segoe UI"/>
                <a:cs typeface="Segoe UI"/>
              </a:rPr>
              <a:t> – Monday</a:t>
            </a:r>
            <a:endParaRPr lang="en-US" dirty="0">
              <a:ea typeface="Calibri"/>
              <a:cs typeface="Calibri"/>
            </a:endParaRPr>
          </a:p>
          <a:p>
            <a:pPr algn="ctr">
              <a:lnSpc>
                <a:spcPct val="107000"/>
              </a:lnSpc>
              <a:spcAft>
                <a:spcPts val="800"/>
              </a:spcAft>
            </a:pPr>
            <a:r>
              <a:rPr lang="en-GB" b="1" dirty="0">
                <a:latin typeface="Segoe UI"/>
                <a:cs typeface="Segoe UI"/>
              </a:rPr>
              <a:t>Elm</a:t>
            </a:r>
            <a:r>
              <a:rPr lang="en-GB" dirty="0">
                <a:latin typeface="Segoe UI"/>
                <a:cs typeface="Segoe UI"/>
              </a:rPr>
              <a:t> – Thursday</a:t>
            </a:r>
            <a:endParaRPr lang="en-GB" dirty="0">
              <a:latin typeface="Calibri"/>
              <a:ea typeface="Calibri"/>
              <a:cs typeface="Calibri"/>
            </a:endParaRPr>
          </a:p>
          <a:p>
            <a:pPr algn="ctr">
              <a:lnSpc>
                <a:spcPct val="107000"/>
              </a:lnSpc>
              <a:spcAft>
                <a:spcPts val="800"/>
              </a:spcAft>
            </a:pPr>
            <a:r>
              <a:rPr lang="en-GB" b="1" dirty="0">
                <a:latin typeface="Segoe UI"/>
                <a:cs typeface="Segoe UI"/>
              </a:rPr>
              <a:t>Hawthorn</a:t>
            </a:r>
            <a:r>
              <a:rPr lang="en-GB" dirty="0">
                <a:latin typeface="Segoe UI"/>
                <a:cs typeface="Segoe UI"/>
              </a:rPr>
              <a:t>  – Friday</a:t>
            </a:r>
            <a:endParaRPr lang="en-GB" dirty="0">
              <a:ea typeface="Calibri"/>
              <a:cs typeface="Calibri"/>
            </a:endParaRPr>
          </a:p>
        </p:txBody>
      </p:sp>
    </p:spTree>
    <p:extLst>
      <p:ext uri="{BB962C8B-B14F-4D97-AF65-F5344CB8AC3E}">
        <p14:creationId xmlns:p14="http://schemas.microsoft.com/office/powerpoint/2010/main" val="364644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D3FAD78-3328-48C5-92F4-F666D8988749}"/>
              </a:ext>
            </a:extLst>
          </p:cNvPr>
          <p:cNvSpPr txBox="1"/>
          <p:nvPr/>
        </p:nvSpPr>
        <p:spPr>
          <a:xfrm>
            <a:off x="2863276" y="424223"/>
            <a:ext cx="3638939" cy="861774"/>
          </a:xfrm>
          <a:prstGeom prst="rect">
            <a:avLst/>
          </a:prstGeom>
          <a:noFill/>
        </p:spPr>
        <p:txBody>
          <a:bodyPr wrap="square" lIns="91440" tIns="45720" rIns="91440" bIns="45720" rtlCol="0" anchor="t">
            <a:spAutoFit/>
          </a:bodyPr>
          <a:lstStyle/>
          <a:p>
            <a:r>
              <a:rPr lang="en-GB" sz="3200" b="1" dirty="0">
                <a:latin typeface="Twinkl Cursive Looped"/>
              </a:rPr>
              <a:t>Trips and Visits</a:t>
            </a:r>
          </a:p>
          <a:p>
            <a:endParaRPr lang="en-GB" dirty="0">
              <a:latin typeface="Twinkl Cursive Looped"/>
            </a:endParaRPr>
          </a:p>
        </p:txBody>
      </p:sp>
      <p:graphicFrame>
        <p:nvGraphicFramePr>
          <p:cNvPr id="2" name="Table 1">
            <a:extLst>
              <a:ext uri="{FF2B5EF4-FFF2-40B4-BE49-F238E27FC236}">
                <a16:creationId xmlns:a16="http://schemas.microsoft.com/office/drawing/2014/main" id="{49C21FB3-66A2-1E04-BDAD-125237E5F423}"/>
              </a:ext>
            </a:extLst>
          </p:cNvPr>
          <p:cNvGraphicFramePr>
            <a:graphicFrameLocks noGrp="1"/>
          </p:cNvGraphicFramePr>
          <p:nvPr>
            <p:extLst>
              <p:ext uri="{D42A27DB-BD31-4B8C-83A1-F6EECF244321}">
                <p14:modId xmlns:p14="http://schemas.microsoft.com/office/powerpoint/2010/main" val="619905754"/>
              </p:ext>
            </p:extLst>
          </p:nvPr>
        </p:nvGraphicFramePr>
        <p:xfrm>
          <a:off x="1495696" y="1857125"/>
          <a:ext cx="5849201" cy="2133600"/>
        </p:xfrm>
        <a:graphic>
          <a:graphicData uri="http://schemas.openxmlformats.org/drawingml/2006/table">
            <a:tbl>
              <a:tblPr firstRow="1" bandRow="1">
                <a:tableStyleId>{5940675A-B579-460E-94D1-54222C63F5DA}</a:tableStyleId>
              </a:tblPr>
              <a:tblGrid>
                <a:gridCol w="2905975">
                  <a:extLst>
                    <a:ext uri="{9D8B030D-6E8A-4147-A177-3AD203B41FA5}">
                      <a16:colId xmlns:a16="http://schemas.microsoft.com/office/drawing/2014/main" val="2021828074"/>
                    </a:ext>
                  </a:extLst>
                </a:gridCol>
                <a:gridCol w="2943226">
                  <a:extLst>
                    <a:ext uri="{9D8B030D-6E8A-4147-A177-3AD203B41FA5}">
                      <a16:colId xmlns:a16="http://schemas.microsoft.com/office/drawing/2014/main" val="1274979543"/>
                    </a:ext>
                  </a:extLst>
                </a:gridCol>
              </a:tblGrid>
              <a:tr h="176738">
                <a:tc>
                  <a:txBody>
                    <a:bodyPr/>
                    <a:lstStyle/>
                    <a:p>
                      <a:r>
                        <a:rPr lang="en-US" sz="3200" b="1">
                          <a:latin typeface="Twinkl Cursive Looped"/>
                        </a:rPr>
                        <a:t>Year 3</a:t>
                      </a:r>
                    </a:p>
                  </a:txBody>
                  <a:tcPr/>
                </a:tc>
                <a:tc>
                  <a:txBody>
                    <a:bodyPr/>
                    <a:lstStyle/>
                    <a:p>
                      <a:r>
                        <a:rPr lang="en-US" sz="3200" b="1" dirty="0">
                          <a:latin typeface="Twinkl Cursive Looped"/>
                        </a:rPr>
                        <a:t>Year 4</a:t>
                      </a:r>
                    </a:p>
                  </a:txBody>
                  <a:tcPr/>
                </a:tc>
                <a:extLst>
                  <a:ext uri="{0D108BD9-81ED-4DB2-BD59-A6C34878D82A}">
                    <a16:rowId xmlns:a16="http://schemas.microsoft.com/office/drawing/2014/main" val="357476170"/>
                  </a:ext>
                </a:extLst>
              </a:tr>
              <a:tr h="899026">
                <a:tc>
                  <a:txBody>
                    <a:bodyPr/>
                    <a:lstStyle/>
                    <a:p>
                      <a:r>
                        <a:rPr lang="en-US" sz="3200">
                          <a:latin typeface="Twinkl Cursive Looped"/>
                        </a:rPr>
                        <a:t>Celtic Harmony</a:t>
                      </a:r>
                    </a:p>
                    <a:p>
                      <a:pPr lvl="0">
                        <a:buNone/>
                      </a:pPr>
                      <a:r>
                        <a:rPr lang="en-US" sz="3200">
                          <a:latin typeface="Twinkl Cursive Looped"/>
                        </a:rPr>
                        <a:t>Swimming Lessons</a:t>
                      </a:r>
                    </a:p>
                  </a:txBody>
                  <a:tcPr/>
                </a:tc>
                <a:tc>
                  <a:txBody>
                    <a:bodyPr/>
                    <a:lstStyle/>
                    <a:p>
                      <a:r>
                        <a:rPr lang="en-US" sz="3200" dirty="0">
                          <a:latin typeface="Twinkl Cursive Looped"/>
                        </a:rPr>
                        <a:t>Frontier Centre Residential</a:t>
                      </a:r>
                      <a:endParaRPr lang="en-US" dirty="0"/>
                    </a:p>
                    <a:p>
                      <a:pPr lvl="0">
                        <a:buNone/>
                      </a:pPr>
                      <a:r>
                        <a:rPr lang="en-US" sz="3200" dirty="0">
                          <a:latin typeface="Twinkl Cursive Looped"/>
                        </a:rPr>
                        <a:t>Faith Tour</a:t>
                      </a:r>
                    </a:p>
                  </a:txBody>
                  <a:tcPr/>
                </a:tc>
                <a:extLst>
                  <a:ext uri="{0D108BD9-81ED-4DB2-BD59-A6C34878D82A}">
                    <a16:rowId xmlns:a16="http://schemas.microsoft.com/office/drawing/2014/main" val="1044620484"/>
                  </a:ext>
                </a:extLst>
              </a:tr>
            </a:tbl>
          </a:graphicData>
        </a:graphic>
      </p:graphicFrame>
    </p:spTree>
    <p:extLst>
      <p:ext uri="{BB962C8B-B14F-4D97-AF65-F5344CB8AC3E}">
        <p14:creationId xmlns:p14="http://schemas.microsoft.com/office/powerpoint/2010/main" val="348253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diagram of different school values&#10;&#10;Description automatically generated">
            <a:extLst>
              <a:ext uri="{FF2B5EF4-FFF2-40B4-BE49-F238E27FC236}">
                <a16:creationId xmlns:a16="http://schemas.microsoft.com/office/drawing/2014/main" id="{68747477-FD5A-26B2-DF3B-7A99791D9E65}"/>
              </a:ext>
            </a:extLst>
          </p:cNvPr>
          <p:cNvPicPr>
            <a:picLocks noChangeAspect="1"/>
          </p:cNvPicPr>
          <p:nvPr/>
        </p:nvPicPr>
        <p:blipFill rotWithShape="1">
          <a:blip r:embed="rId2">
            <a:extLst>
              <a:ext uri="{28A0092B-C50C-407E-A947-70E740481C1C}">
                <a14:useLocalDpi xmlns:a14="http://schemas.microsoft.com/office/drawing/2010/main" val="0"/>
              </a:ext>
            </a:extLst>
          </a:blip>
          <a:srcRect l="2954" r="2922"/>
          <a:stretch/>
        </p:blipFill>
        <p:spPr>
          <a:xfrm>
            <a:off x="2668554" y="544554"/>
            <a:ext cx="3956180" cy="3658881"/>
          </a:xfrm>
          <a:prstGeom prst="rect">
            <a:avLst/>
          </a:prstGeom>
        </p:spPr>
      </p:pic>
      <p:pic>
        <p:nvPicPr>
          <p:cNvPr id="2" name="Picture 1" descr="A group of kids wearing superhero clothing&#10;&#10;Description automatically generated">
            <a:extLst>
              <a:ext uri="{FF2B5EF4-FFF2-40B4-BE49-F238E27FC236}">
                <a16:creationId xmlns:a16="http://schemas.microsoft.com/office/drawing/2014/main" id="{27F031F4-E0AD-CE88-58D0-3B82F862D217}"/>
              </a:ext>
            </a:extLst>
          </p:cNvPr>
          <p:cNvPicPr>
            <a:picLocks noChangeAspect="1"/>
          </p:cNvPicPr>
          <p:nvPr/>
        </p:nvPicPr>
        <p:blipFill rotWithShape="1">
          <a:blip r:embed="rId3">
            <a:extLst>
              <a:ext uri="{28A0092B-C50C-407E-A947-70E740481C1C}">
                <a14:useLocalDpi xmlns:a14="http://schemas.microsoft.com/office/drawing/2010/main" val="0"/>
              </a:ext>
            </a:extLst>
          </a:blip>
          <a:srcRect t="21071"/>
          <a:stretch/>
        </p:blipFill>
        <p:spPr>
          <a:xfrm>
            <a:off x="1824971" y="4578934"/>
            <a:ext cx="5643345" cy="2079905"/>
          </a:xfrm>
          <a:prstGeom prst="rect">
            <a:avLst/>
          </a:prstGeom>
        </p:spPr>
      </p:pic>
    </p:spTree>
    <p:extLst>
      <p:ext uri="{BB962C8B-B14F-4D97-AF65-F5344CB8AC3E}">
        <p14:creationId xmlns:p14="http://schemas.microsoft.com/office/powerpoint/2010/main" val="56053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251A7-97F1-436C-8034-3D4F3E473D72}"/>
              </a:ext>
            </a:extLst>
          </p:cNvPr>
          <p:cNvSpPr>
            <a:spLocks noGrp="1"/>
          </p:cNvSpPr>
          <p:nvPr>
            <p:ph type="title"/>
          </p:nvPr>
        </p:nvSpPr>
        <p:spPr/>
        <p:txBody>
          <a:bodyPr/>
          <a:lstStyle/>
          <a:p>
            <a:r>
              <a:rPr lang="en-GB" dirty="0"/>
              <a:t>Attendance </a:t>
            </a:r>
          </a:p>
        </p:txBody>
      </p:sp>
      <p:pic>
        <p:nvPicPr>
          <p:cNvPr id="7" name="Picture 6">
            <a:extLst>
              <a:ext uri="{FF2B5EF4-FFF2-40B4-BE49-F238E27FC236}">
                <a16:creationId xmlns:a16="http://schemas.microsoft.com/office/drawing/2014/main" id="{C14F6EC5-BDD1-4013-B9F0-2200A0A46169}"/>
              </a:ext>
            </a:extLst>
          </p:cNvPr>
          <p:cNvPicPr>
            <a:picLocks noChangeAspect="1"/>
          </p:cNvPicPr>
          <p:nvPr/>
        </p:nvPicPr>
        <p:blipFill>
          <a:blip r:embed="rId2"/>
          <a:stretch>
            <a:fillRect/>
          </a:stretch>
        </p:blipFill>
        <p:spPr>
          <a:xfrm>
            <a:off x="205441" y="183168"/>
            <a:ext cx="8806584" cy="6520033"/>
          </a:xfrm>
          <a:prstGeom prst="rect">
            <a:avLst/>
          </a:prstGeom>
        </p:spPr>
      </p:pic>
    </p:spTree>
    <p:extLst>
      <p:ext uri="{BB962C8B-B14F-4D97-AF65-F5344CB8AC3E}">
        <p14:creationId xmlns:p14="http://schemas.microsoft.com/office/powerpoint/2010/main" val="3713851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CBEB01-B73D-4C71-A796-2FDBE68C0573}"/>
              </a:ext>
            </a:extLst>
          </p:cNvPr>
          <p:cNvPicPr>
            <a:picLocks noChangeAspect="1"/>
          </p:cNvPicPr>
          <p:nvPr/>
        </p:nvPicPr>
        <p:blipFill>
          <a:blip r:embed="rId2"/>
          <a:stretch>
            <a:fillRect/>
          </a:stretch>
        </p:blipFill>
        <p:spPr>
          <a:xfrm>
            <a:off x="367554" y="198344"/>
            <a:ext cx="8615082" cy="6461312"/>
          </a:xfrm>
          <a:prstGeom prst="rect">
            <a:avLst/>
          </a:prstGeom>
        </p:spPr>
      </p:pic>
    </p:spTree>
    <p:extLst>
      <p:ext uri="{BB962C8B-B14F-4D97-AF65-F5344CB8AC3E}">
        <p14:creationId xmlns:p14="http://schemas.microsoft.com/office/powerpoint/2010/main" val="39382917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251A7-97F1-436C-8034-3D4F3E473D72}"/>
              </a:ext>
            </a:extLst>
          </p:cNvPr>
          <p:cNvSpPr>
            <a:spLocks noGrp="1"/>
          </p:cNvSpPr>
          <p:nvPr>
            <p:ph type="title"/>
          </p:nvPr>
        </p:nvSpPr>
        <p:spPr/>
        <p:txBody>
          <a:bodyPr/>
          <a:lstStyle/>
          <a:p>
            <a:r>
              <a:rPr lang="en-GB" dirty="0"/>
              <a:t>Healthy Eating</a:t>
            </a:r>
          </a:p>
        </p:txBody>
      </p:sp>
      <p:pic>
        <p:nvPicPr>
          <p:cNvPr id="3" name="Picture 2">
            <a:extLst>
              <a:ext uri="{FF2B5EF4-FFF2-40B4-BE49-F238E27FC236}">
                <a16:creationId xmlns:a16="http://schemas.microsoft.com/office/drawing/2014/main" id="{A9A6AEB2-5953-477D-BCC4-1B9191342B23}"/>
              </a:ext>
            </a:extLst>
          </p:cNvPr>
          <p:cNvPicPr>
            <a:picLocks noChangeAspect="1"/>
          </p:cNvPicPr>
          <p:nvPr/>
        </p:nvPicPr>
        <p:blipFill>
          <a:blip r:embed="rId2"/>
          <a:stretch>
            <a:fillRect/>
          </a:stretch>
        </p:blipFill>
        <p:spPr>
          <a:xfrm>
            <a:off x="277905" y="152176"/>
            <a:ext cx="8758156" cy="6580318"/>
          </a:xfrm>
          <a:prstGeom prst="rect">
            <a:avLst/>
          </a:prstGeom>
        </p:spPr>
      </p:pic>
    </p:spTree>
    <p:extLst>
      <p:ext uri="{BB962C8B-B14F-4D97-AF65-F5344CB8AC3E}">
        <p14:creationId xmlns:p14="http://schemas.microsoft.com/office/powerpoint/2010/main" val="2182439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B7988-5D0B-4768-8DD7-72983E9F9C5F}"/>
              </a:ext>
            </a:extLst>
          </p:cNvPr>
          <p:cNvSpPr>
            <a:spLocks noGrp="1"/>
          </p:cNvSpPr>
          <p:nvPr>
            <p:ph type="title"/>
          </p:nvPr>
        </p:nvSpPr>
        <p:spPr>
          <a:xfrm>
            <a:off x="313764" y="349623"/>
            <a:ext cx="6347713" cy="1320800"/>
          </a:xfrm>
        </p:spPr>
        <p:txBody>
          <a:bodyPr/>
          <a:lstStyle/>
          <a:p>
            <a:r>
              <a:rPr lang="en-GB" dirty="0"/>
              <a:t>Family Support</a:t>
            </a:r>
          </a:p>
        </p:txBody>
      </p:sp>
      <p:pic>
        <p:nvPicPr>
          <p:cNvPr id="4" name="Picture 3">
            <a:extLst>
              <a:ext uri="{FF2B5EF4-FFF2-40B4-BE49-F238E27FC236}">
                <a16:creationId xmlns:a16="http://schemas.microsoft.com/office/drawing/2014/main" id="{9A85B2E6-929E-43B6-9D00-19D41D2FAAD8}"/>
              </a:ext>
            </a:extLst>
          </p:cNvPr>
          <p:cNvPicPr>
            <a:picLocks noChangeAspect="1"/>
          </p:cNvPicPr>
          <p:nvPr/>
        </p:nvPicPr>
        <p:blipFill>
          <a:blip r:embed="rId2"/>
          <a:stretch>
            <a:fillRect/>
          </a:stretch>
        </p:blipFill>
        <p:spPr>
          <a:xfrm>
            <a:off x="313764" y="1122245"/>
            <a:ext cx="8516472" cy="26629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B2231EDC-F52D-4AE7-AB1D-3145DA77421C}"/>
              </a:ext>
            </a:extLst>
          </p:cNvPr>
          <p:cNvPicPr>
            <a:picLocks noChangeAspect="1"/>
          </p:cNvPicPr>
          <p:nvPr/>
        </p:nvPicPr>
        <p:blipFill>
          <a:blip r:embed="rId3"/>
          <a:stretch>
            <a:fillRect/>
          </a:stretch>
        </p:blipFill>
        <p:spPr>
          <a:xfrm>
            <a:off x="2617695" y="4055927"/>
            <a:ext cx="3770446" cy="25779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57460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24FD7-65DB-463E-A449-66310DC089E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EE2B6BE-148E-4BD7-A4C3-FA0CF367CE3F}"/>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EBF7BD00-C108-4078-A0DD-A61062C3D4D8}"/>
              </a:ext>
            </a:extLst>
          </p:cNvPr>
          <p:cNvPicPr>
            <a:picLocks noChangeAspect="1"/>
          </p:cNvPicPr>
          <p:nvPr/>
        </p:nvPicPr>
        <p:blipFill>
          <a:blip r:embed="rId2"/>
          <a:stretch>
            <a:fillRect/>
          </a:stretch>
        </p:blipFill>
        <p:spPr>
          <a:xfrm>
            <a:off x="204440" y="156580"/>
            <a:ext cx="8735119" cy="6544839"/>
          </a:xfrm>
          <a:prstGeom prst="rect">
            <a:avLst/>
          </a:prstGeom>
        </p:spPr>
      </p:pic>
    </p:spTree>
    <p:extLst>
      <p:ext uri="{BB962C8B-B14F-4D97-AF65-F5344CB8AC3E}">
        <p14:creationId xmlns:p14="http://schemas.microsoft.com/office/powerpoint/2010/main" val="2403669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7E69217-95FA-4855-93A2-E00327DB2CE7}"/>
              </a:ext>
            </a:extLst>
          </p:cNvPr>
          <p:cNvPicPr>
            <a:picLocks noChangeAspect="1"/>
          </p:cNvPicPr>
          <p:nvPr/>
        </p:nvPicPr>
        <p:blipFill>
          <a:blip r:embed="rId2"/>
          <a:stretch>
            <a:fillRect/>
          </a:stretch>
        </p:blipFill>
        <p:spPr>
          <a:xfrm>
            <a:off x="708211" y="1893679"/>
            <a:ext cx="8052809" cy="3070641"/>
          </a:xfrm>
          <a:prstGeom prst="rect">
            <a:avLst/>
          </a:prstGeom>
        </p:spPr>
      </p:pic>
    </p:spTree>
    <p:extLst>
      <p:ext uri="{BB962C8B-B14F-4D97-AF65-F5344CB8AC3E}">
        <p14:creationId xmlns:p14="http://schemas.microsoft.com/office/powerpoint/2010/main" val="315419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DC0312-46E3-44CB-AFF6-30D42D3EDB25}"/>
              </a:ext>
            </a:extLst>
          </p:cNvPr>
          <p:cNvPicPr>
            <a:picLocks noChangeAspect="1"/>
          </p:cNvPicPr>
          <p:nvPr/>
        </p:nvPicPr>
        <p:blipFill>
          <a:blip r:embed="rId2"/>
          <a:stretch>
            <a:fillRect/>
          </a:stretch>
        </p:blipFill>
        <p:spPr>
          <a:xfrm>
            <a:off x="197224" y="147917"/>
            <a:ext cx="8749552" cy="6562165"/>
          </a:xfrm>
          <a:prstGeom prst="rect">
            <a:avLst/>
          </a:prstGeom>
        </p:spPr>
      </p:pic>
    </p:spTree>
    <p:extLst>
      <p:ext uri="{BB962C8B-B14F-4D97-AF65-F5344CB8AC3E}">
        <p14:creationId xmlns:p14="http://schemas.microsoft.com/office/powerpoint/2010/main" val="154283602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716ecc63-cdae-476a-9436-c50e8ebc201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55389FBBC59484CB4CA4AC4CCE1323E" ma:contentTypeVersion="13" ma:contentTypeDescription="Create a new document." ma:contentTypeScope="" ma:versionID="aec7f35dd4d34e836aace05c47a79442">
  <xsd:schema xmlns:xsd="http://www.w3.org/2001/XMLSchema" xmlns:xs="http://www.w3.org/2001/XMLSchema" xmlns:p="http://schemas.microsoft.com/office/2006/metadata/properties" xmlns:ns3="716ecc63-cdae-476a-9436-c50e8ebc2015" targetNamespace="http://schemas.microsoft.com/office/2006/metadata/properties" ma:root="true" ma:fieldsID="8dd113cf4f124bbe9c76d75adf68596d" ns3:_="">
    <xsd:import namespace="716ecc63-cdae-476a-9436-c50e8ebc2015"/>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DateTaken"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ServiceLocation" minOccurs="0"/>
                <xsd:element ref="ns3:MediaLengthInSecond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6ecc63-cdae-476a-9436-c50e8ebc20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BB9E20A-D561-4FE4-9BD7-DCA1E5B77947}">
  <ds:schemaRefs>
    <ds:schemaRef ds:uri="http://schemas.microsoft.com/office/infopath/2007/PartnerControls"/>
    <ds:schemaRef ds:uri="http://schemas.microsoft.com/office/2006/documentManagement/types"/>
    <ds:schemaRef ds:uri="http://purl.org/dc/dcmitype/"/>
    <ds:schemaRef ds:uri="http://purl.org/dc/elements/1.1/"/>
    <ds:schemaRef ds:uri="http://purl.org/dc/terms/"/>
    <ds:schemaRef ds:uri="http://www.w3.org/XML/1998/namespace"/>
    <ds:schemaRef ds:uri="http://schemas.openxmlformats.org/package/2006/metadata/core-properties"/>
    <ds:schemaRef ds:uri="716ecc63-cdae-476a-9436-c50e8ebc2015"/>
    <ds:schemaRef ds:uri="http://schemas.microsoft.com/office/2006/metadata/properties"/>
  </ds:schemaRefs>
</ds:datastoreItem>
</file>

<file path=customXml/itemProps2.xml><?xml version="1.0" encoding="utf-8"?>
<ds:datastoreItem xmlns:ds="http://schemas.openxmlformats.org/officeDocument/2006/customXml" ds:itemID="{3449D63F-9E38-4A01-A2F7-9FC85F4F91AD}">
  <ds:schemaRefs>
    <ds:schemaRef ds:uri="http://schemas.microsoft.com/sharepoint/v3/contenttype/forms"/>
  </ds:schemaRefs>
</ds:datastoreItem>
</file>

<file path=customXml/itemProps3.xml><?xml version="1.0" encoding="utf-8"?>
<ds:datastoreItem xmlns:ds="http://schemas.openxmlformats.org/officeDocument/2006/customXml" ds:itemID="{2967BFDB-A615-4EA2-8F02-4E59922517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6ecc63-cdae-476a-9436-c50e8ebc20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1290</TotalTime>
  <Words>929</Words>
  <Application>Microsoft Office PowerPoint</Application>
  <PresentationFormat>On-screen Show (4:3)</PresentationFormat>
  <Paragraphs>126</Paragraphs>
  <Slides>27</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27</vt:i4>
      </vt:variant>
    </vt:vector>
  </HeadingPairs>
  <TitlesOfParts>
    <vt:vector size="38" baseType="lpstr">
      <vt:lpstr>Arial</vt:lpstr>
      <vt:lpstr>Arial Black</vt:lpstr>
      <vt:lpstr>Bell MT</vt:lpstr>
      <vt:lpstr>Bradley Hand ITC</vt:lpstr>
      <vt:lpstr>Calibri</vt:lpstr>
      <vt:lpstr>Segoe UI</vt:lpstr>
      <vt:lpstr>Times New Roman</vt:lpstr>
      <vt:lpstr>Trebuchet MS</vt:lpstr>
      <vt:lpstr>Twinkl Cursive Looped</vt:lpstr>
      <vt:lpstr>Wingdings 3</vt:lpstr>
      <vt:lpstr>Facet</vt:lpstr>
      <vt:lpstr>Welcome to Key Stage 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Welcome to Year 4</vt:lpstr>
      <vt:lpstr>Welcome to Year 4</vt:lpstr>
      <vt:lpstr>Welcome to Year 4</vt:lpstr>
      <vt:lpstr>Year 3</vt:lpstr>
      <vt:lpstr>Year 3</vt:lpstr>
      <vt:lpstr>Year 3</vt:lpstr>
      <vt:lpstr>PowerPoint Presentation</vt:lpstr>
      <vt:lpstr>PowerPoint Presentation</vt:lpstr>
      <vt:lpstr>PowerPoint Presentation</vt:lpstr>
      <vt:lpstr>PowerPoint Presentation</vt:lpstr>
      <vt:lpstr>PowerPoint Presentation</vt:lpstr>
      <vt:lpstr>Attendance </vt:lpstr>
      <vt:lpstr>PowerPoint Presentation</vt:lpstr>
      <vt:lpstr>Healthy Eating</vt:lpstr>
      <vt:lpstr>Family Support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Ash Class </dc:title>
  <dc:creator>Administrator1</dc:creator>
  <cp:lastModifiedBy>Amber Cooper</cp:lastModifiedBy>
  <cp:revision>42</cp:revision>
  <cp:lastPrinted>2019-07-05T06:57:27Z</cp:lastPrinted>
  <dcterms:created xsi:type="dcterms:W3CDTF">2015-07-02T20:28:13Z</dcterms:created>
  <dcterms:modified xsi:type="dcterms:W3CDTF">2026-09-14T12:34:51Z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0x010100755389FBBC59484CB4CA4AC4CCE1323E</vt:lpwstr>
  </property>
  <property fmtid="{D5CDD505-2E9C-101B-9397-08002B2CF9AE}" pid="3" name="MediaServiceImageTags">
    <vt:lpwstr/>
  </property>
</Properties>
</file>